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Default Extension="gif" ContentType="image/gif"/>
  <Override PartName="/ppt/notesSlides/notesSlide24.xml" ContentType="application/vnd.openxmlformats-officedocument.presentationml.notes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3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1" r:id="rId1"/>
  </p:sldMasterIdLst>
  <p:notesMasterIdLst>
    <p:notesMasterId r:id="rId36"/>
  </p:notesMasterIdLst>
  <p:handoutMasterIdLst>
    <p:handoutMasterId r:id="rId37"/>
  </p:handoutMasterIdLst>
  <p:sldIdLst>
    <p:sldId id="256" r:id="rId2"/>
    <p:sldId id="257" r:id="rId3"/>
    <p:sldId id="277" r:id="rId4"/>
    <p:sldId id="278" r:id="rId5"/>
    <p:sldId id="259" r:id="rId6"/>
    <p:sldId id="295" r:id="rId7"/>
    <p:sldId id="258" r:id="rId8"/>
    <p:sldId id="296" r:id="rId9"/>
    <p:sldId id="273" r:id="rId10"/>
    <p:sldId id="281" r:id="rId11"/>
    <p:sldId id="283" r:id="rId12"/>
    <p:sldId id="282" r:id="rId13"/>
    <p:sldId id="284" r:id="rId14"/>
    <p:sldId id="285" r:id="rId15"/>
    <p:sldId id="286" r:id="rId16"/>
    <p:sldId id="287" r:id="rId17"/>
    <p:sldId id="288" r:id="rId18"/>
    <p:sldId id="263" r:id="rId19"/>
    <p:sldId id="265" r:id="rId20"/>
    <p:sldId id="266" r:id="rId21"/>
    <p:sldId id="271" r:id="rId22"/>
    <p:sldId id="264" r:id="rId23"/>
    <p:sldId id="270" r:id="rId24"/>
    <p:sldId id="291" r:id="rId25"/>
    <p:sldId id="292" r:id="rId26"/>
    <p:sldId id="293" r:id="rId27"/>
    <p:sldId id="290" r:id="rId28"/>
    <p:sldId id="297" r:id="rId29"/>
    <p:sldId id="289" r:id="rId30"/>
    <p:sldId id="279" r:id="rId31"/>
    <p:sldId id="280" r:id="rId32"/>
    <p:sldId id="267" r:id="rId33"/>
    <p:sldId id="294" r:id="rId34"/>
    <p:sldId id="26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nPr prnWhat="handouts9" frameSlides="1"/>
  <p:clrMru>
    <a:srgbClr val="10EB1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p:restoredLeft sz="15602" autoAdjust="0"/>
    <p:restoredTop sz="61239" autoAdjust="0"/>
  </p:normalViewPr>
  <p:slideViewPr>
    <p:cSldViewPr snapToObjects="1">
      <p:cViewPr varScale="1">
        <p:scale>
          <a:sx n="74" d="100"/>
          <a:sy n="74" d="100"/>
        </p:scale>
        <p:origin x="-1880" y="-96"/>
      </p:cViewPr>
      <p:guideLst>
        <p:guide orient="horz" pos="2160"/>
        <p:guide pos="2880"/>
      </p:guideLst>
    </p:cSldViewPr>
  </p:slideViewPr>
  <p:outlineViewPr>
    <p:cViewPr>
      <p:scale>
        <a:sx n="33" d="100"/>
        <a:sy n="33" d="100"/>
      </p:scale>
      <p:origin x="0" y="201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53DA6E-030D-F144-882D-9DA2BD02AC2C}" type="datetimeFigureOut">
              <a:rPr lang="en-US" smtClean="0"/>
              <a:pPr/>
              <a:t>6/22/10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F0E09A-4DD3-EC45-8D49-63AC2B273AB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eorgi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Georgia"/>
              </a:defRPr>
            </a:lvl1pPr>
          </a:lstStyle>
          <a:p>
            <a:fld id="{4085DE22-297A-E248-A388-763CD607A82C}" type="datetimeFigureOut">
              <a:rPr lang="en-US" smtClean="0"/>
              <a:pPr/>
              <a:t>6/22/10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Georgi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Georgia"/>
              </a:defRPr>
            </a:lvl1pPr>
          </a:lstStyle>
          <a:p>
            <a:fld id="{33914A27-4141-4A47-B2B7-D01EE4E88A0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Georgia"/>
        <a:ea typeface="+mn-ea"/>
        <a:cs typeface="+mn-cs"/>
      </a:defRPr>
    </a:lvl1pPr>
    <a:lvl2pPr marL="457200" algn="l" defTabSz="457200" rtl="0" eaLnBrk="1" latinLnBrk="0" hangingPunct="1">
      <a:defRPr sz="1200" kern="1200">
        <a:solidFill>
          <a:schemeClr val="tx1"/>
        </a:solidFill>
        <a:latin typeface="Georgia"/>
        <a:ea typeface="+mn-ea"/>
        <a:cs typeface="+mn-cs"/>
      </a:defRPr>
    </a:lvl2pPr>
    <a:lvl3pPr marL="914400" algn="l" defTabSz="457200" rtl="0" eaLnBrk="1" latinLnBrk="0" hangingPunct="1">
      <a:defRPr sz="1200" kern="1200">
        <a:solidFill>
          <a:schemeClr val="tx1"/>
        </a:solidFill>
        <a:latin typeface="Georgia"/>
        <a:ea typeface="+mn-ea"/>
        <a:cs typeface="+mn-cs"/>
      </a:defRPr>
    </a:lvl3pPr>
    <a:lvl4pPr marL="1371600" algn="l" defTabSz="457200" rtl="0" eaLnBrk="1" latinLnBrk="0" hangingPunct="1">
      <a:defRPr sz="1200" kern="1200">
        <a:solidFill>
          <a:schemeClr val="tx1"/>
        </a:solidFill>
        <a:latin typeface="Georgia"/>
        <a:ea typeface="+mn-ea"/>
        <a:cs typeface="+mn-cs"/>
      </a:defRPr>
    </a:lvl4pPr>
    <a:lvl5pPr marL="1828800" algn="l" defTabSz="457200" rtl="0" eaLnBrk="1" latinLnBrk="0" hangingPunct="1">
      <a:defRPr sz="1200" kern="1200">
        <a:solidFill>
          <a:schemeClr val="tx1"/>
        </a:solidFill>
        <a:latin typeface="Georgia"/>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start by emphatically stating that I am a reluctant</a:t>
            </a:r>
            <a:r>
              <a:rPr lang="en-US" baseline="0" dirty="0" smtClean="0"/>
              <a:t> PowerPoint user for presentations. My strong preference is to present directly with only occasional use of a white board. Because it was necessary to present chunks of code at this presentation I have broken down and chosen to use the “industry standard” tool for presentations. So, first, please forgive my inept attempts at using this tool. Second, my hope is that if/when this document is published online it can (to some extent) stand alone without my oral presentation.</a:t>
            </a:r>
          </a:p>
          <a:p>
            <a:endParaRPr lang="en-US" baseline="0" dirty="0" smtClean="0"/>
          </a:p>
          <a:p>
            <a:r>
              <a:rPr lang="en-US" baseline="0" dirty="0" smtClean="0"/>
              <a:t>The belief is that a presentation like this will simply carry too much info for the allotted time so the hope is that having a stand-alone presentation will serve as a means to refresh the viewer on the subject when viewing it days, weeks, or months after the presentation</a:t>
            </a:r>
            <a:r>
              <a:rPr lang="en-US" baseline="0" dirty="0" smtClean="0"/>
              <a:t>.</a:t>
            </a:r>
          </a:p>
          <a:p>
            <a:endParaRPr lang="en-US" baseline="0" dirty="0" smtClean="0"/>
          </a:p>
          <a:p>
            <a:r>
              <a:rPr lang="en-US" baseline="0" dirty="0" smtClean="0"/>
              <a:t>Furthermore, the presentation must be restricted for time, audience participation, and technical capabilities of those in attendance. So I have included slides with the possibility that they can be skipped for these reasons.</a:t>
            </a:r>
          </a:p>
          <a:p>
            <a:endParaRPr lang="en-US" baseline="0" dirty="0" smtClean="0"/>
          </a:p>
          <a:p>
            <a:r>
              <a:rPr lang="en-US" baseline="0" dirty="0" smtClean="0"/>
              <a:t>NOTE: Be careful when copying code examples out of PowerPoint. I have noticed that they have a tendency to pick up unwanted &amp; invisible characters when copied </a:t>
            </a:r>
            <a:r>
              <a:rPr lang="en-US" i="1" baseline="0" dirty="0" smtClean="0"/>
              <a:t>out</a:t>
            </a:r>
            <a:r>
              <a:rPr lang="en-US" baseline="0" dirty="0" smtClean="0"/>
              <a:t>. I assure you, they all worked when they went </a:t>
            </a:r>
            <a:r>
              <a:rPr lang="en-US" i="1" baseline="0" dirty="0" smtClean="0"/>
              <a:t>in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example is of a Vue script set executable and utilizing an</a:t>
            </a:r>
            <a:r>
              <a:rPr lang="en-US" baseline="0" dirty="0" smtClean="0"/>
              <a:t> interpreter “magic” string at the top of the file. Vue scripts can be passed as parameters to the </a:t>
            </a:r>
            <a:r>
              <a:rPr lang="en-US" baseline="0" dirty="0" err="1" smtClean="0"/>
              <a:t>probevue</a:t>
            </a:r>
            <a:r>
              <a:rPr lang="en-US" baseline="0" dirty="0" smtClean="0"/>
              <a:t> binary or wrapped in a shell script (where they are passed to the </a:t>
            </a:r>
            <a:r>
              <a:rPr lang="en-US" baseline="0" dirty="0" err="1" smtClean="0"/>
              <a:t>probevue</a:t>
            </a:r>
            <a:r>
              <a:rPr lang="en-US" baseline="0" dirty="0" smtClean="0"/>
              <a:t> binary).</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limited set</a:t>
            </a:r>
            <a:r>
              <a:rPr lang="en-US" baseline="0" dirty="0" smtClean="0"/>
              <a:t> of parameters can be passed to the interpreter through the “shebang” line. When passing complex parameters, strings, or include (.</a:t>
            </a:r>
            <a:r>
              <a:rPr lang="en-US" baseline="0" dirty="0" err="1" smtClean="0"/>
              <a:t>i</a:t>
            </a:r>
            <a:r>
              <a:rPr lang="en-US" baseline="0" dirty="0" smtClean="0"/>
              <a:t>) files it is recommended that the Vue script be wrapped in a shell script. Wrapping within a shell gives additional flexibility in parameter parsing and validation.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When passing strings in a Vue script that has been set executable, the strings must be passed with escaped quotes – otherwise the strings are parsed by </a:t>
            </a:r>
            <a:r>
              <a:rPr lang="en-US" baseline="0" dirty="0" err="1" smtClean="0"/>
              <a:t>ProbeVue</a:t>
            </a:r>
            <a:r>
              <a:rPr lang="en-US" baseline="0" dirty="0" smtClean="0"/>
              <a:t> as objects (such as a variable name). This is inconsistent with most other Unix / shell tools, so the recommendation is to wrap scripts requiring string parameters in a shell script.</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Vue</a:t>
            </a:r>
            <a:r>
              <a:rPr lang="en-US" baseline="0" dirty="0" smtClean="0"/>
              <a:t> uses C-style comments.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 comments also work but are not documented, so reliance upon them is not advised. (They work probably because of the potential inclusion of C++ header files that may have C++ style comments.)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shell interpreter line works like it does in shell, </a:t>
            </a:r>
            <a:r>
              <a:rPr lang="en-US" baseline="0" dirty="0" err="1" smtClean="0"/>
              <a:t>perl</a:t>
            </a:r>
            <a:r>
              <a:rPr lang="en-US" baseline="0" dirty="0" smtClean="0"/>
              <a:t>, and other interpreters. For this reason the # character works like a comment. It is strongly recommended that shell-style comments NOT be used. C style defines (pre-processor directives) are ignored but could conceivably be used in future implementations of Vue.</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order to access parameters or return values from system calls, the function must be prototyped.</a:t>
            </a:r>
            <a:r>
              <a:rPr lang="en-US" baseline="0" dirty="0" smtClean="0"/>
              <a:t> This implementation detail is somewhat unique to Vue amongst the dynamic trace tools on the market. These prototypes can be collected in a common include file. (Note: </a:t>
            </a:r>
            <a:r>
              <a:rPr lang="en-US" baseline="0" dirty="0" err="1" smtClean="0"/>
              <a:t>ProbeVue</a:t>
            </a:r>
            <a:r>
              <a:rPr lang="en-US" baseline="0" dirty="0" smtClean="0"/>
              <a:t> cannot parse all the complexities of a common .</a:t>
            </a:r>
            <a:r>
              <a:rPr lang="en-US" baseline="0" dirty="0" err="1" smtClean="0"/>
              <a:t>h</a:t>
            </a:r>
            <a:r>
              <a:rPr lang="en-US" baseline="0" dirty="0" smtClean="0"/>
              <a:t> file. These must be converted/simplified and usually have a .</a:t>
            </a:r>
            <a:r>
              <a:rPr lang="en-US" baseline="0" dirty="0" err="1" smtClean="0"/>
              <a:t>i</a:t>
            </a:r>
            <a:r>
              <a:rPr lang="en-US" baseline="0" dirty="0" smtClean="0"/>
              <a:t> extension in this format.) It has been suggested that a common include file be created and auto-included for each provider requiring one (</a:t>
            </a:r>
            <a:r>
              <a:rPr lang="en-US" baseline="0" dirty="0" err="1" smtClean="0"/>
              <a:t>uft</a:t>
            </a:r>
            <a:r>
              <a:rPr lang="en-US" baseline="0" dirty="0" smtClean="0"/>
              <a:t> excluded of course).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this example we are interested in the return value from fork(). It has three possible values: -1 on error, 0 if we are the child, and &gt;0 (the PID of the child) if we are the parent.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Note the read() prototype in the data type / context slide. It mentions some usage notes on what data type is specified when prototyping and the impact on actual data types Vue uses.</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line is where all the probe</a:t>
            </a:r>
            <a:r>
              <a:rPr lang="en-US" baseline="0" dirty="0" smtClean="0"/>
              <a:t> points we wish to register are specified. This (probe point) specification is for the action block that follows. It is possible to have more than one probe point specification (with accompanying action block). It is also possible to specify more than one probe point in a single probe point specification. Some providers allow for wild carding (The “*” here specifies that we want to look at ALL </a:t>
            </a:r>
            <a:r>
              <a:rPr lang="en-US" baseline="0" dirty="0" err="1" smtClean="0"/>
              <a:t>PIDs</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probe point is defined by: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u="sng" baseline="0" dirty="0" smtClean="0"/>
              <a:t>syscall</a:t>
            </a:r>
            <a:r>
              <a:rPr lang="en-US" baseline="0" dirty="0" smtClean="0"/>
              <a:t>:*:fork:exit  </a:t>
            </a:r>
            <a:r>
              <a:rPr lang="en-US" baseline="0" dirty="0" err="1" smtClean="0">
                <a:sym typeface="Wingdings"/>
              </a:rPr>
              <a:t></a:t>
            </a:r>
            <a:r>
              <a:rPr lang="en-US" baseline="0" dirty="0" smtClean="0"/>
              <a:t> This specifies the syscall provider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@@syscall:</a:t>
            </a:r>
            <a:r>
              <a:rPr lang="en-US" b="1" u="sng" baseline="0" dirty="0" smtClean="0"/>
              <a:t>*</a:t>
            </a:r>
            <a:r>
              <a:rPr lang="en-US" baseline="0" dirty="0" smtClean="0"/>
              <a:t>:fork:exit  </a:t>
            </a:r>
            <a:r>
              <a:rPr lang="en-US" baseline="0" dirty="0" err="1" smtClean="0">
                <a:sym typeface="Wingdings"/>
              </a:rPr>
              <a:t></a:t>
            </a:r>
            <a:r>
              <a:rPr lang="en-US" baseline="0" dirty="0" smtClean="0"/>
              <a:t> (For the syscall provider) the PID of a process can be specified here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@@syscall:*:</a:t>
            </a:r>
            <a:r>
              <a:rPr lang="en-US" b="1" u="sng" baseline="0" dirty="0" smtClean="0"/>
              <a:t>fork</a:t>
            </a:r>
            <a:r>
              <a:rPr lang="en-US" baseline="0" dirty="0" smtClean="0"/>
              <a:t>:exit </a:t>
            </a:r>
            <a:r>
              <a:rPr lang="en-US" baseline="0" dirty="0" err="1" smtClean="0">
                <a:sym typeface="Wingdings"/>
              </a:rPr>
              <a:t></a:t>
            </a:r>
            <a:r>
              <a:rPr lang="en-US" baseline="0" dirty="0" smtClean="0"/>
              <a:t> The specific syscall to probe. This may map to a slightly different syscall (find actual name with </a:t>
            </a:r>
            <a:r>
              <a:rPr lang="en-US" baseline="0" dirty="0" err="1" smtClean="0"/>
              <a:t>get_function</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@@syscall:*:fork:</a:t>
            </a:r>
            <a:r>
              <a:rPr lang="en-US" b="1" u="sng" baseline="0" dirty="0" smtClean="0"/>
              <a:t>exit</a:t>
            </a:r>
            <a:r>
              <a:rPr lang="en-US" b="0" u="none" baseline="0" dirty="0" smtClean="0"/>
              <a:t> </a:t>
            </a:r>
            <a:r>
              <a:rPr lang="en-US" b="0" u="none" baseline="0" dirty="0" err="1" smtClean="0">
                <a:sym typeface="Wingdings"/>
              </a:rPr>
              <a:t></a:t>
            </a:r>
            <a:r>
              <a:rPr lang="en-US" b="0" u="none" baseline="0" dirty="0" smtClean="0">
                <a:sym typeface="Wingdings"/>
              </a:rPr>
              <a:t> This can be entry or exit. fork() is more interesting to us on exit as we can then determine parent-child relationship. </a:t>
            </a:r>
            <a:r>
              <a:rPr lang="en-US" b="0" u="none" baseline="0" dirty="0" smtClean="0"/>
              <a:t> </a:t>
            </a:r>
            <a:endParaRPr lang="en-US"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predicate clause is a limiting function</a:t>
            </a:r>
            <a:r>
              <a:rPr lang="en-US" baseline="0" dirty="0" smtClean="0"/>
              <a:t> on the number of probes that we want to instrument. In this case we only care about fork() calls that have a return value of greater than 0. (This happens when we are the parent and the call was successful. The return value will be the PID of the new child.)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functionality could have been achieved using an if statement in the action block. The understanding is that this method is slightly more optimal – performance wise. When we can limit probe registration, such as specifying a PID in the probe definition line rather than the predicate, there can be a much more significant impact on performance.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 users will have a tendency to rely upon the predicate as this is the only place that D allows for this kind of logic. Vue provides for the capability to put a conditional (if) in the action block.</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action</a:t>
            </a:r>
            <a:r>
              <a:rPr lang="en-US" baseline="0" dirty="0" smtClean="0"/>
              <a:t> block is what most resembles a C function. The primary differences are some syntactical extensions to C and that we do not have a parameter </a:t>
            </a:r>
            <a:r>
              <a:rPr lang="en-US" baseline="0" dirty="0" smtClean="0"/>
              <a:t>list or a return value </a:t>
            </a:r>
            <a:r>
              <a:rPr lang="en-US" baseline="0" dirty="0" smtClean="0"/>
              <a:t>like a C </a:t>
            </a:r>
            <a:r>
              <a:rPr lang="en-US" baseline="0" dirty="0" smtClean="0"/>
              <a:t>function, instead it relies entirely upon side effects.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While there is not an </a:t>
            </a:r>
            <a:r>
              <a:rPr lang="en-US" i="1" baseline="0" dirty="0" smtClean="0"/>
              <a:t>explicit </a:t>
            </a:r>
            <a:r>
              <a:rPr lang="en-US" baseline="0" dirty="0" smtClean="0"/>
              <a:t>parameter list like a C function, there are parameter-like variables that are available from this provider. The availability of those parameters is dependent upon the system call probed, the entry/exit probe used, and if the system call was prototyped. In this case, we only have one “parameter” from the probe, and that is the return value.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__</a:t>
            </a:r>
            <a:r>
              <a:rPr lang="en-US" baseline="0" dirty="0" err="1" smtClean="0"/>
              <a:t>pid</a:t>
            </a:r>
            <a:r>
              <a:rPr lang="en-US" baseline="0" dirty="0" smtClean="0"/>
              <a:t> and __</a:t>
            </a:r>
            <a:r>
              <a:rPr lang="en-US" baseline="0" dirty="0" err="1" smtClean="0"/>
              <a:t>pname</a:t>
            </a:r>
            <a:r>
              <a:rPr lang="en-US" baseline="0" dirty="0" smtClean="0"/>
              <a:t> are global read-only built-ins that are contextually set based upon where they are used. __</a:t>
            </a:r>
            <a:r>
              <a:rPr lang="en-US" baseline="0" dirty="0" err="1" smtClean="0"/>
              <a:t>pid</a:t>
            </a:r>
            <a:r>
              <a:rPr lang="en-US" baseline="0" dirty="0" smtClean="0"/>
              <a:t> is the process ID (an integer) and __</a:t>
            </a:r>
            <a:r>
              <a:rPr lang="en-US" baseline="0" dirty="0" err="1" smtClean="0"/>
              <a:t>pname</a:t>
            </a:r>
            <a:r>
              <a:rPr lang="en-US" baseline="0" dirty="0" smtClean="0"/>
              <a:t> is the process name (a string).</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printf</a:t>
            </a:r>
            <a:r>
              <a:rPr lang="en-US" dirty="0" smtClean="0"/>
              <a:t>() conforms</a:t>
            </a:r>
            <a:r>
              <a:rPr lang="en-US" baseline="0" dirty="0" smtClean="0"/>
              <a:t> to the C version. The most significant difference is that you will NOT be warned when passing an invalid type as you would in the C version (by your compiler). The result is that if the format </a:t>
            </a:r>
            <a:r>
              <a:rPr lang="en-US" baseline="0" dirty="0" err="1" smtClean="0"/>
              <a:t>specifier</a:t>
            </a:r>
            <a:r>
              <a:rPr lang="en-US" baseline="0" dirty="0" smtClean="0"/>
              <a:t> is too small then significant digits may be ignored when printed. The alternative is to use the trace() function that does not rely upon format </a:t>
            </a:r>
            <a:r>
              <a:rPr lang="en-US" baseline="0" dirty="0" err="1" smtClean="0"/>
              <a:t>specifiers</a:t>
            </a:r>
            <a:r>
              <a:rPr lang="en-US" baseline="0" dirty="0" smtClean="0"/>
              <a:t>. (Personally I tend to use the trace() function to debug </a:t>
            </a:r>
            <a:r>
              <a:rPr lang="en-US" baseline="0" dirty="0" err="1" smtClean="0"/>
              <a:t>printf</a:t>
            </a:r>
            <a:r>
              <a:rPr lang="en-US" baseline="0" dirty="0" smtClean="0"/>
              <a:t>() issues. – In the event that I used the wrong format </a:t>
            </a:r>
            <a:r>
              <a:rPr lang="en-US" baseline="0" dirty="0" err="1" smtClean="0"/>
              <a:t>specifier</a:t>
            </a:r>
            <a:r>
              <a:rPr lang="en-US" baseline="0" dirty="0" smtClean="0"/>
              <a:t> for the </a:t>
            </a:r>
            <a:r>
              <a:rPr lang="en-US" baseline="0" dirty="0" err="1" smtClean="0"/>
              <a:t>datatype</a:t>
            </a:r>
            <a:r>
              <a:rPr lang="en-US" baseline="0" dirty="0" smtClean="0"/>
              <a:t> supplied.)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lack of checking of format </a:t>
            </a:r>
            <a:r>
              <a:rPr lang="en-US" baseline="0" dirty="0" err="1" smtClean="0"/>
              <a:t>specifiers</a:t>
            </a:r>
            <a:r>
              <a:rPr lang="en-US" baseline="0" dirty="0" smtClean="0"/>
              <a:t> </a:t>
            </a:r>
            <a:r>
              <a:rPr lang="en-US" baseline="0" dirty="0" smtClean="0"/>
              <a:t>to </a:t>
            </a:r>
            <a:r>
              <a:rPr lang="en-US" baseline="0" dirty="0" err="1" smtClean="0"/>
              <a:t>datatypes</a:t>
            </a:r>
            <a:r>
              <a:rPr lang="en-US" baseline="0" dirty="0" smtClean="0"/>
              <a:t> was suggested as a bug in </a:t>
            </a:r>
            <a:r>
              <a:rPr lang="en-US" baseline="0" dirty="0" err="1" smtClean="0"/>
              <a:t>ProbeVue</a:t>
            </a:r>
            <a:r>
              <a:rPr lang="en-US" baseline="0" dirty="0" smtClean="0"/>
              <a:t>. At the very least the </a:t>
            </a:r>
            <a:r>
              <a:rPr lang="en-US" baseline="0" dirty="0" err="1" smtClean="0"/>
              <a:t>probevue</a:t>
            </a:r>
            <a:r>
              <a:rPr lang="en-US" baseline="0" dirty="0" smtClean="0"/>
              <a:t> binary should allow for a “strict” flag that will warn in situations where data may be </a:t>
            </a:r>
            <a:r>
              <a:rPr lang="en-US" baseline="0" dirty="0" err="1" smtClean="0"/>
              <a:t>mis</a:t>
            </a:r>
            <a:r>
              <a:rPr lang="en-US" baseline="0" dirty="0" smtClean="0"/>
              <a:t>-interpreted.</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the previous sample code running on a system. Adding probes of exec() and exit() calls may give some additional insight into what is happening here (if this were an actual point of interest).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a:t>
            </a:r>
            <a:r>
              <a:rPr lang="en-US" baseline="0" dirty="0" err="1" smtClean="0"/>
              <a:t>rsh</a:t>
            </a:r>
            <a:r>
              <a:rPr lang="en-US" baseline="0" dirty="0" smtClean="0"/>
              <a:t> logged into the system to show a more interesting thread of fork() calls than the shell running “</a:t>
            </a:r>
            <a:r>
              <a:rPr lang="en-US" baseline="0" dirty="0" err="1" smtClean="0"/>
              <a:t>ls</a:t>
            </a:r>
            <a:r>
              <a:rPr lang="en-US" baseline="0" dirty="0" smtClean="0"/>
              <a:t>” over and over.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would be nice to offer a</a:t>
            </a:r>
            <a:r>
              <a:rPr lang="en-US" baseline="0" dirty="0" smtClean="0"/>
              <a:t> (wall clock) timestamp </a:t>
            </a:r>
            <a:r>
              <a:rPr lang="en-US" baseline="0" dirty="0" smtClean="0"/>
              <a:t>that could be matched with wall time for these events. </a:t>
            </a:r>
            <a:r>
              <a:rPr lang="en-US" baseline="0" dirty="0" err="1" smtClean="0"/>
              <a:t>ProbeVue</a:t>
            </a:r>
            <a:r>
              <a:rPr lang="en-US" baseline="0" dirty="0" smtClean="0"/>
              <a:t> does not currently offer this capability (other than reading the kernel time variable). There is no option within </a:t>
            </a:r>
            <a:r>
              <a:rPr lang="en-US" baseline="0" dirty="0" err="1" smtClean="0"/>
              <a:t>ProbeVue</a:t>
            </a:r>
            <a:r>
              <a:rPr lang="en-US" baseline="0" dirty="0" smtClean="0"/>
              <a:t> for conversion to </a:t>
            </a:r>
            <a:r>
              <a:rPr lang="en-US" baseline="0" dirty="0" err="1" smtClean="0"/>
              <a:t>localtime</a:t>
            </a:r>
            <a:r>
              <a:rPr lang="en-US" baseline="0" dirty="0" smtClean="0"/>
              <a:t>. Still, the ability to display a chronological view of forks (</a:t>
            </a:r>
            <a:r>
              <a:rPr lang="en-US" baseline="0" dirty="0" err="1" smtClean="0"/>
              <a:t>exec()s</a:t>
            </a:r>
            <a:r>
              <a:rPr lang="en-US" baseline="0" dirty="0" smtClean="0"/>
              <a:t> and </a:t>
            </a:r>
            <a:r>
              <a:rPr lang="en-US" baseline="0" dirty="0" err="1" smtClean="0"/>
              <a:t>exit()s</a:t>
            </a:r>
            <a:r>
              <a:rPr lang="en-US" baseline="0" dirty="0" smtClean="0"/>
              <a:t>) across the system is rather unique in system tools of this simplicity.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[Conceivably one could pass a parameter to </a:t>
            </a:r>
            <a:r>
              <a:rPr lang="en-US" baseline="0" dirty="0" err="1" smtClean="0"/>
              <a:t>diff_time</a:t>
            </a:r>
            <a:r>
              <a:rPr lang="en-US" baseline="0" dirty="0" smtClean="0"/>
              <a:t>() that was set to the Unix epoch (0) to get a more reliable result than relying on the kernel time variable. (Note: Some early versions of </a:t>
            </a:r>
            <a:r>
              <a:rPr lang="en-US" baseline="0" dirty="0" err="1" smtClean="0"/>
              <a:t>ProbeVue</a:t>
            </a:r>
            <a:r>
              <a:rPr lang="en-US" baseline="0" dirty="0" smtClean="0"/>
              <a:t> did not always return the proper value for time (from the kernel variable). This was based upon personal experience, and not a methodical / thorough testing of the problem).]</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It is difficult to relate</a:t>
            </a:r>
            <a:r>
              <a:rPr lang="en-US" baseline="0" dirty="0" smtClean="0"/>
              <a:t> </a:t>
            </a:r>
            <a:r>
              <a:rPr lang="en-US" dirty="0" smtClean="0"/>
              <a:t>variables in Vue to the first time user as they have several more dimensions than that of C. Scope can be complicated by the thread concept as</a:t>
            </a:r>
            <a:r>
              <a:rPr lang="en-US" baseline="0" dirty="0" smtClean="0"/>
              <a:t> well as relating context.</a:t>
            </a:r>
            <a:r>
              <a:rPr lang="en-US" dirty="0" smtClean="0"/>
              <a:t> Examples of these differences follow over</a:t>
            </a:r>
            <a:r>
              <a:rPr lang="en-US" baseline="0" dirty="0" smtClean="0"/>
              <a:t> the next few slides.</a:t>
            </a:r>
          </a:p>
          <a:p>
            <a:endParaRPr lang="en-US" dirty="0" smtClean="0"/>
          </a:p>
          <a:p>
            <a:r>
              <a:rPr lang="en-US" dirty="0" smtClean="0"/>
              <a:t>While</a:t>
            </a:r>
            <a:r>
              <a:rPr lang="en-US" baseline="0" dirty="0" smtClean="0"/>
              <a:t> Vue appears at first to be C based, Java and C++ developers may be more comfortable with some of the </a:t>
            </a:r>
            <a:r>
              <a:rPr lang="en-US" baseline="0" dirty="0" err="1" smtClean="0"/>
              <a:t>datatypes</a:t>
            </a:r>
            <a:r>
              <a:rPr lang="en-US" baseline="0" dirty="0" smtClean="0"/>
              <a:t> and (overloaded) operators – such as the ability to concatenate strings with the “+” operator.</a:t>
            </a:r>
          </a:p>
          <a:p>
            <a:endParaRPr lang="en-US" baseline="0" dirty="0" smtClean="0"/>
          </a:p>
          <a:p>
            <a:r>
              <a:rPr lang="en-US" baseline="0" dirty="0" smtClean="0"/>
              <a:t>The timestamp data type will seem familiar to those using the high resolution time functions that </a:t>
            </a:r>
            <a:r>
              <a:rPr lang="en-US" b="0" baseline="0" dirty="0" smtClean="0"/>
              <a:t>use the </a:t>
            </a:r>
            <a:r>
              <a:rPr lang="en-US" sz="1200" b="0" kern="1200" dirty="0" err="1" smtClean="0">
                <a:solidFill>
                  <a:schemeClr val="tx1"/>
                </a:solidFill>
                <a:latin typeface="Georgia"/>
                <a:ea typeface="+mn-ea"/>
                <a:cs typeface="+mn-cs"/>
              </a:rPr>
              <a:t>timeval</a:t>
            </a:r>
            <a:r>
              <a:rPr lang="en-US" sz="1200" b="0" kern="1200" dirty="0" smtClean="0">
                <a:solidFill>
                  <a:schemeClr val="tx1"/>
                </a:solidFill>
                <a:latin typeface="Georgia"/>
                <a:ea typeface="+mn-ea"/>
                <a:cs typeface="+mn-cs"/>
              </a:rPr>
              <a:t> structure such as </a:t>
            </a:r>
            <a:r>
              <a:rPr lang="en-US" sz="1200" b="0" kern="1200" dirty="0" err="1" smtClean="0">
                <a:solidFill>
                  <a:schemeClr val="tx1"/>
                </a:solidFill>
                <a:latin typeface="Georgia"/>
                <a:ea typeface="+mn-ea"/>
                <a:cs typeface="+mn-cs"/>
              </a:rPr>
              <a:t>gettimeofday</a:t>
            </a:r>
            <a:r>
              <a:rPr lang="en-US" sz="1200" b="0" kern="1200" dirty="0" smtClean="0">
                <a:solidFill>
                  <a:schemeClr val="tx1"/>
                </a:solidFill>
                <a:latin typeface="Georgia"/>
                <a:ea typeface="+mn-ea"/>
                <a:cs typeface="+mn-cs"/>
              </a:rPr>
              <a:t>(). The specific implementation details</a:t>
            </a:r>
            <a:r>
              <a:rPr lang="en-US" sz="1200" b="0" kern="1200" baseline="0" dirty="0" smtClean="0">
                <a:solidFill>
                  <a:schemeClr val="tx1"/>
                </a:solidFill>
                <a:latin typeface="Georgia"/>
                <a:ea typeface="+mn-ea"/>
                <a:cs typeface="+mn-cs"/>
              </a:rPr>
              <a:t> are not shared by IBM – but it is sufficient to say that mathematical comparisons on this data type essentially work like integers, but calculating differences on (subtracting) two values requires use of the </a:t>
            </a:r>
            <a:r>
              <a:rPr lang="en-US" sz="1200" b="0" kern="1200" baseline="0" dirty="0" err="1" smtClean="0">
                <a:solidFill>
                  <a:schemeClr val="tx1"/>
                </a:solidFill>
                <a:latin typeface="Georgia"/>
                <a:ea typeface="+mn-ea"/>
                <a:cs typeface="+mn-cs"/>
              </a:rPr>
              <a:t>diff_time</a:t>
            </a:r>
            <a:r>
              <a:rPr lang="en-US" sz="1200" b="0" kern="1200" baseline="0" dirty="0" smtClean="0">
                <a:solidFill>
                  <a:schemeClr val="tx1"/>
                </a:solidFill>
                <a:latin typeface="Georgia"/>
                <a:ea typeface="+mn-ea"/>
                <a:cs typeface="+mn-cs"/>
              </a:rPr>
              <a:t>() function. </a:t>
            </a:r>
            <a:endParaRPr lang="en-US" b="0" baseline="0" dirty="0" smtClean="0"/>
          </a:p>
          <a:p>
            <a:endParaRPr lang="en-US" baseline="0" dirty="0" smtClean="0"/>
          </a:p>
          <a:p>
            <a:r>
              <a:rPr lang="en-US" baseline="0" dirty="0" smtClean="0"/>
              <a:t>String, </a:t>
            </a:r>
            <a:r>
              <a:rPr lang="en-US" baseline="0" dirty="0" err="1" smtClean="0"/>
              <a:t>struct</a:t>
            </a:r>
            <a:r>
              <a:rPr lang="en-US" baseline="0" dirty="0" smtClean="0"/>
              <a:t>, and any pass by reference data types must be copied into the </a:t>
            </a:r>
            <a:r>
              <a:rPr lang="en-US" baseline="0" dirty="0" err="1" smtClean="0"/>
              <a:t>ProbeVue</a:t>
            </a:r>
            <a:r>
              <a:rPr lang="en-US" baseline="0" dirty="0" smtClean="0"/>
              <a:t> environment as they cannot be accessed directly from the watched process. If the memory location is paged out the copy will fail (silently) and</a:t>
            </a:r>
            <a:r>
              <a:rPr lang="en-US" baseline="0" dirty="0" smtClean="0"/>
              <a:t> the default behavior of </a:t>
            </a:r>
            <a:r>
              <a:rPr lang="en-US" baseline="0" dirty="0" err="1" smtClean="0"/>
              <a:t>ProbeVue</a:t>
            </a:r>
            <a:r>
              <a:rPr lang="en-US" baseline="0" dirty="0" smtClean="0"/>
              <a:t> is to </a:t>
            </a:r>
            <a:r>
              <a:rPr lang="en-US" baseline="0" dirty="0" smtClean="0"/>
              <a:t>NOT cause a page fault.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the author’s opinion that the List data type and related functions are worthless. – This statement really depends partially upon how List is actually implemented. If all data points are retained in a dynamic list then it is not worth using. If List only stores min, max, count, total, and a running average (derived from total / count) then the List and associated API offers some (code simplification) value – provided you never intend to reset the data on intervals (as there is no reset option for a List data type).</a:t>
            </a:r>
            <a:endParaRPr lang="en-US" dirty="0" smtClean="0"/>
          </a:p>
          <a:p>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a demonstration of three different</a:t>
            </a:r>
            <a:r>
              <a:rPr lang="en-US" baseline="0" dirty="0" smtClean="0"/>
              <a:t> variables in a scoping exercise.</a:t>
            </a:r>
            <a:endParaRPr lang="en-US" dirty="0" smtClean="0"/>
          </a:p>
          <a:p>
            <a:endParaRPr lang="en-US" dirty="0" smtClean="0"/>
          </a:p>
          <a:p>
            <a:r>
              <a:rPr lang="en-US" dirty="0" smtClean="0"/>
              <a:t>I used the fork() syscall because that is something that I can</a:t>
            </a:r>
            <a:r>
              <a:rPr lang="en-US" baseline="0" dirty="0" smtClean="0"/>
              <a:t> easily control on a relatively </a:t>
            </a:r>
            <a:r>
              <a:rPr lang="en-US" baseline="0" dirty="0" err="1" smtClean="0"/>
              <a:t>quiesced</a:t>
            </a:r>
            <a:r>
              <a:rPr lang="en-US" baseline="0" dirty="0" smtClean="0"/>
              <a:t> system.</a:t>
            </a:r>
          </a:p>
          <a:p>
            <a:endParaRPr lang="en-US" dirty="0" smtClean="0"/>
          </a:p>
          <a:p>
            <a:r>
              <a:rPr lang="en-US" dirty="0" smtClean="0"/>
              <a:t>What is happening in this example (Using</a:t>
            </a:r>
            <a:r>
              <a:rPr lang="en-US" baseline="0" dirty="0" smtClean="0"/>
              <a:t> the global counter variable):</a:t>
            </a:r>
          </a:p>
          <a:p>
            <a:r>
              <a:rPr lang="en-US" baseline="0" dirty="0" smtClean="0"/>
              <a:t>1: </a:t>
            </a:r>
            <a:r>
              <a:rPr lang="en-US" baseline="0" dirty="0" err="1" smtClean="0"/>
              <a:t>ls</a:t>
            </a:r>
            <a:r>
              <a:rPr lang="en-US" baseline="0" dirty="0" smtClean="0"/>
              <a:t> in a shell</a:t>
            </a:r>
          </a:p>
          <a:p>
            <a:r>
              <a:rPr lang="en-US" baseline="0" dirty="0" smtClean="0"/>
              <a:t>2: </a:t>
            </a:r>
            <a:r>
              <a:rPr lang="en-US" baseline="0" dirty="0" err="1" smtClean="0"/>
              <a:t>ls</a:t>
            </a:r>
            <a:r>
              <a:rPr lang="en-US" baseline="0" dirty="0" smtClean="0"/>
              <a:t> in a shell</a:t>
            </a:r>
          </a:p>
          <a:p>
            <a:r>
              <a:rPr lang="en-US" baseline="0" dirty="0" smtClean="0"/>
              <a:t>3-9: A </a:t>
            </a:r>
            <a:r>
              <a:rPr lang="en-US" baseline="0" dirty="0" err="1" smtClean="0"/>
              <a:t>rsh</a:t>
            </a:r>
            <a:r>
              <a:rPr lang="en-US" baseline="0" dirty="0" smtClean="0"/>
              <a:t> login</a:t>
            </a:r>
          </a:p>
          <a:p>
            <a:r>
              <a:rPr lang="en-US" baseline="0" dirty="0" smtClean="0"/>
              <a:t>10: </a:t>
            </a:r>
            <a:r>
              <a:rPr lang="en-US" baseline="0" dirty="0" err="1" smtClean="0"/>
              <a:t>ls</a:t>
            </a:r>
            <a:r>
              <a:rPr lang="en-US" baseline="0" dirty="0" smtClean="0"/>
              <a:t> in the original shell</a:t>
            </a:r>
          </a:p>
          <a:p>
            <a:endParaRPr lang="en-US" baseline="0" dirty="0" smtClean="0"/>
          </a:p>
          <a:p>
            <a:r>
              <a:rPr lang="en-US" baseline="0" dirty="0" smtClean="0"/>
              <a:t>The global variable increments as expected.</a:t>
            </a:r>
          </a:p>
          <a:p>
            <a:r>
              <a:rPr lang="en-US" baseline="0" dirty="0" smtClean="0"/>
              <a:t>The thread variable increments as expected (there are multiple processes calling fork()).</a:t>
            </a:r>
          </a:p>
          <a:p>
            <a:r>
              <a:rPr lang="en-US" baseline="0" dirty="0" smtClean="0"/>
              <a:t>The local variable is always local and never increments beyond 1. (See the NOTE below.)</a:t>
            </a:r>
            <a:endParaRPr lang="en-US" dirty="0" smtClean="0"/>
          </a:p>
          <a:p>
            <a:endParaRPr lang="en-US" dirty="0" smtClean="0"/>
          </a:p>
          <a:p>
            <a:r>
              <a:rPr lang="en-US" dirty="0" smtClean="0"/>
              <a:t>The key points:</a:t>
            </a:r>
          </a:p>
          <a:p>
            <a:pPr>
              <a:buFont typeface="Arial"/>
              <a:buChar char="•"/>
            </a:pPr>
            <a:r>
              <a:rPr lang="en-US" baseline="0" dirty="0" smtClean="0"/>
              <a:t> The thread local has no context in the BEGIN or END blocks.</a:t>
            </a:r>
          </a:p>
          <a:p>
            <a:pPr>
              <a:buFont typeface="Arial"/>
              <a:buChar char="•"/>
            </a:pPr>
            <a:r>
              <a:rPr lang="en-US" baseline="0" dirty="0" smtClean="0"/>
              <a:t> The global behaves like all </a:t>
            </a:r>
            <a:r>
              <a:rPr lang="en-US" baseline="0" dirty="0" err="1" smtClean="0"/>
              <a:t>globals</a:t>
            </a:r>
            <a:r>
              <a:rPr lang="en-US" baseline="0" dirty="0" smtClean="0"/>
              <a:t> everywhere.</a:t>
            </a:r>
          </a:p>
          <a:p>
            <a:pPr>
              <a:buFont typeface="Arial"/>
              <a:buChar char="•"/>
            </a:pPr>
            <a:r>
              <a:rPr lang="en-US" baseline="0" dirty="0" smtClean="0"/>
              <a:t> Use locals with caution – they can bite their owners if not initialized (see NOTE below).</a:t>
            </a:r>
          </a:p>
          <a:p>
            <a:pPr>
              <a:buFont typeface="Arial"/>
              <a:buChar char="•"/>
            </a:pPr>
            <a:endParaRPr lang="en-US" baseline="0" dirty="0" smtClean="0"/>
          </a:p>
          <a:p>
            <a:pPr>
              <a:buFont typeface="Arial"/>
              <a:buChar char="•"/>
            </a:pPr>
            <a:endParaRPr lang="en-US" dirty="0" smtClean="0"/>
          </a:p>
          <a:p>
            <a:r>
              <a:rPr lang="en-US" dirty="0" smtClean="0"/>
              <a:t>NOTE: The </a:t>
            </a:r>
            <a:r>
              <a:rPr lang="en-US" dirty="0" err="1" smtClean="0"/>
              <a:t>li</a:t>
            </a:r>
            <a:r>
              <a:rPr lang="en-US" dirty="0" smtClean="0"/>
              <a:t> (local </a:t>
            </a:r>
            <a:r>
              <a:rPr lang="en-US" dirty="0" err="1" smtClean="0"/>
              <a:t>int</a:t>
            </a:r>
            <a:r>
              <a:rPr lang="en-US" dirty="0" smtClean="0"/>
              <a:t>) is declared and initialized as such. The only reason it appears to work as a local is because it is re-initialized in each action</a:t>
            </a:r>
            <a:r>
              <a:rPr lang="en-US" baseline="0" dirty="0" smtClean="0"/>
              <a:t> block</a:t>
            </a:r>
            <a:r>
              <a:rPr lang="en-US" dirty="0" smtClean="0"/>
              <a:t>. It DOES</a:t>
            </a:r>
            <a:r>
              <a:rPr lang="en-US" baseline="0" dirty="0" smtClean="0"/>
              <a:t> NOT actually function as a local, but instead as a global. Some variations on the local usage and how it “responds” are recorded here:</a:t>
            </a:r>
          </a:p>
          <a:p>
            <a:pPr>
              <a:buFont typeface="Arial"/>
              <a:buChar char="•"/>
            </a:pPr>
            <a:r>
              <a:rPr lang="en-US" baseline="0" dirty="0" smtClean="0"/>
              <a:t> Declared using “__auto </a:t>
            </a:r>
            <a:r>
              <a:rPr lang="en-US" baseline="0" dirty="0" err="1" smtClean="0"/>
              <a:t>int</a:t>
            </a:r>
            <a:r>
              <a:rPr lang="en-US" baseline="0" dirty="0" smtClean="0"/>
              <a:t> </a:t>
            </a:r>
            <a:r>
              <a:rPr lang="en-US" baseline="0" dirty="0" err="1" smtClean="0"/>
              <a:t>li</a:t>
            </a:r>
            <a:r>
              <a:rPr lang="en-US" baseline="0" dirty="0" smtClean="0"/>
              <a:t>;” at the top of each action block </a:t>
            </a:r>
            <a:r>
              <a:rPr lang="en-US" baseline="0" dirty="0" err="1" smtClean="0">
                <a:sym typeface="Wingdings"/>
              </a:rPr>
              <a:t></a:t>
            </a:r>
            <a:r>
              <a:rPr lang="en-US" baseline="0" dirty="0" smtClean="0">
                <a:sym typeface="Wingdings"/>
              </a:rPr>
              <a:t> acts like a global.</a:t>
            </a:r>
          </a:p>
          <a:p>
            <a:pPr>
              <a:buFont typeface="Arial"/>
              <a:buChar char="•"/>
            </a:pPr>
            <a:r>
              <a:rPr lang="en-US" baseline="0" dirty="0" smtClean="0">
                <a:sym typeface="Wingdings"/>
              </a:rPr>
              <a:t> Declared and used only in syscall block (using __auto with no initialization) </a:t>
            </a:r>
            <a:r>
              <a:rPr lang="en-US" baseline="0" dirty="0" err="1" smtClean="0">
                <a:sym typeface="Wingdings"/>
              </a:rPr>
              <a:t></a:t>
            </a:r>
            <a:r>
              <a:rPr lang="en-US" baseline="0" dirty="0" smtClean="0">
                <a:sym typeface="Wingdings"/>
              </a:rPr>
              <a:t> acts like a global (keeps its value between runs).</a:t>
            </a:r>
          </a:p>
          <a:p>
            <a:pPr>
              <a:buFont typeface="Arial"/>
              <a:buChar char="•"/>
            </a:pPr>
            <a:r>
              <a:rPr lang="en-US" baseline="0" dirty="0" smtClean="0">
                <a:sym typeface="Wingdings"/>
              </a:rPr>
              <a:t> Declared and initialized in BEGIN (or syscall) and accessed elsewhere </a:t>
            </a:r>
            <a:r>
              <a:rPr lang="en-US" baseline="0" dirty="0" err="1" smtClean="0">
                <a:sym typeface="Wingdings"/>
              </a:rPr>
              <a:t></a:t>
            </a:r>
            <a:r>
              <a:rPr lang="en-US" baseline="0" dirty="0" smtClean="0">
                <a:sym typeface="Wingdings"/>
              </a:rPr>
              <a:t> acts like a global. It is “known” in the END block even though not declared there.</a:t>
            </a:r>
            <a:endParaRPr lang="en-US" baseline="0" dirty="0" smtClean="0"/>
          </a:p>
          <a:p>
            <a:endParaRPr lang="en-US" dirty="0" smtClean="0"/>
          </a:p>
          <a:p>
            <a:r>
              <a:rPr lang="en-US" dirty="0" smtClean="0"/>
              <a:t>This is a TL3 system.</a:t>
            </a:r>
            <a:endParaRPr lang="en-US" baseline="0" dirty="0" smtClean="0"/>
          </a:p>
          <a:p>
            <a:endParaRPr lang="en-US" dirty="0" smtClean="0"/>
          </a:p>
          <a:p>
            <a:r>
              <a:rPr lang="en-US" dirty="0" smtClean="0"/>
              <a:t>Initially I tried to write</a:t>
            </a:r>
            <a:r>
              <a:rPr lang="en-US" baseline="0" dirty="0" smtClean="0"/>
              <a:t> an example with a variable namespace clash between a local and a global (using a variable of that name). It failed on compile with the following error:</a:t>
            </a:r>
          </a:p>
          <a:p>
            <a:r>
              <a:rPr lang="en-US" baseline="0" dirty="0" smtClean="0"/>
              <a:t>ERR-67: Line:12 Column:9 Variable 'clash' already declared at line 3.</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Admittedly, this slide is somewhat forward looking. The important </a:t>
            </a:r>
            <a:r>
              <a:rPr lang="en-US" baseline="0" dirty="0" smtClean="0"/>
              <a:t>truth of the matter is that there is a significant effort on the part of all dynamic trace tool creators to improve the number of providers and ultimately the number of probe points. As this number grows, the dynamic tracing tool becomes more and more a focus of those looking to monitor a Unix system.</a:t>
            </a:r>
          </a:p>
          <a:p>
            <a:endParaRPr lang="en-US" baseline="0" dirty="0" smtClean="0"/>
          </a:p>
          <a:p>
            <a:r>
              <a:rPr lang="en-US" baseline="0" dirty="0" smtClean="0"/>
              <a:t>By comparison, the approach taken by Sun with DTrace is to make it a single point for all performance event related data. To be true, this vision is short of reality as well, but the approach is one that makes these tools much more usable as data can be collected and managed through one tool. This central focus allows for two key concepts; first, that performance events can be closely correlated and second, that the administrator does not need to move from one tool to another as she diagnoses a problem.</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The context of a variable determines both its scope but also its data type (size).</a:t>
            </a:r>
          </a:p>
          <a:p>
            <a:endParaRPr lang="en-US" baseline="0" dirty="0" smtClean="0"/>
          </a:p>
          <a:p>
            <a:r>
              <a:rPr lang="en-US" baseline="0" dirty="0" smtClean="0"/>
              <a:t>The size of a pointer and a long vary by the </a:t>
            </a:r>
            <a:r>
              <a:rPr lang="en-US" baseline="0" dirty="0" err="1" smtClean="0"/>
              <a:t>bitness</a:t>
            </a:r>
            <a:r>
              <a:rPr lang="en-US" baseline="0" dirty="0" smtClean="0"/>
              <a:t> of the probed process, an </a:t>
            </a:r>
            <a:r>
              <a:rPr lang="en-US" baseline="0" dirty="0" err="1" smtClean="0"/>
              <a:t>int</a:t>
            </a:r>
            <a:r>
              <a:rPr lang="en-US" baseline="0" dirty="0" smtClean="0"/>
              <a:t> does not. Variable size types assume 64 bit values in the </a:t>
            </a:r>
            <a:r>
              <a:rPr lang="en-US" baseline="0" dirty="0" err="1" smtClean="0"/>
              <a:t>ProbeVue</a:t>
            </a:r>
            <a:r>
              <a:rPr lang="en-US" baseline="0" dirty="0" smtClean="0"/>
              <a:t> environment, but the first write (in this example) happened in a 32 bit process.</a:t>
            </a:r>
          </a:p>
          <a:p>
            <a:endParaRPr lang="en-US" baseline="0" dirty="0" smtClean="0"/>
          </a:p>
          <a:p>
            <a:r>
              <a:rPr lang="en-US" baseline="0" dirty="0" smtClean="0"/>
              <a:t>There is no known (to me) method for determining </a:t>
            </a:r>
            <a:r>
              <a:rPr lang="en-US" baseline="0" dirty="0" err="1" smtClean="0"/>
              <a:t>bitness</a:t>
            </a:r>
            <a:r>
              <a:rPr lang="en-US" baseline="0" dirty="0" smtClean="0"/>
              <a:t> of an application from </a:t>
            </a:r>
            <a:r>
              <a:rPr lang="en-US" baseline="0" dirty="0" err="1" smtClean="0"/>
              <a:t>probevue</a:t>
            </a:r>
            <a:r>
              <a:rPr lang="en-US" baseline="0" dirty="0" smtClean="0"/>
              <a:t> (short of calling </a:t>
            </a:r>
            <a:r>
              <a:rPr lang="en-US" baseline="0" dirty="0" err="1" smtClean="0"/>
              <a:t>sizeof</a:t>
            </a:r>
            <a:r>
              <a:rPr lang="en-US" baseline="0" dirty="0" smtClean="0"/>
              <a:t>() on a context sensitive / variable size data type).</a:t>
            </a:r>
          </a:p>
          <a:p>
            <a:endParaRPr lang="en-US" dirty="0" smtClean="0"/>
          </a:p>
          <a:p>
            <a:r>
              <a:rPr lang="en-US" dirty="0" smtClean="0"/>
              <a:t>NOTE:</a:t>
            </a:r>
            <a:r>
              <a:rPr lang="en-US" baseline="0" dirty="0" smtClean="0"/>
              <a:t> </a:t>
            </a:r>
            <a:r>
              <a:rPr lang="en-US" dirty="0" smtClean="0"/>
              <a:t>T</a:t>
            </a:r>
            <a:r>
              <a:rPr lang="en-US" baseline="0" dirty="0" smtClean="0"/>
              <a:t>he prototype for write() depends on defines but usually maps to the following line in </a:t>
            </a:r>
            <a:r>
              <a:rPr lang="en-US" baseline="0" dirty="0" err="1" smtClean="0"/>
              <a:t>unistd.h</a:t>
            </a:r>
            <a:r>
              <a:rPr lang="en-US" baseline="0" dirty="0" smtClean="0"/>
              <a:t>:</a:t>
            </a:r>
          </a:p>
          <a:p>
            <a:r>
              <a:rPr lang="en-US" dirty="0" smtClean="0"/>
              <a:t>extern </a:t>
            </a:r>
            <a:r>
              <a:rPr lang="en-US" dirty="0" err="1" smtClean="0"/>
              <a:t>ssize_t</a:t>
            </a:r>
            <a:r>
              <a:rPr lang="en-US" dirty="0" smtClean="0"/>
              <a:t> </a:t>
            </a:r>
            <a:r>
              <a:rPr lang="en-US" dirty="0" err="1" smtClean="0"/>
              <a:t>write(int</a:t>
            </a:r>
            <a:r>
              <a:rPr lang="en-US" dirty="0" smtClean="0"/>
              <a:t>, const void *, </a:t>
            </a:r>
            <a:r>
              <a:rPr lang="en-US" dirty="0" err="1" smtClean="0"/>
              <a:t>size_t</a:t>
            </a:r>
            <a:r>
              <a:rPr lang="en-US" dirty="0" smtClean="0"/>
              <a:t>);</a:t>
            </a:r>
          </a:p>
          <a:p>
            <a:r>
              <a:rPr lang="en-US" dirty="0" err="1" smtClean="0"/>
              <a:t>ssize_t</a:t>
            </a:r>
            <a:r>
              <a:rPr lang="en-US" dirty="0" smtClean="0"/>
              <a:t> is a signed long (</a:t>
            </a:r>
            <a:r>
              <a:rPr lang="en-US" dirty="0" err="1" smtClean="0"/>
              <a:t>typedef</a:t>
            </a:r>
            <a:r>
              <a:rPr lang="en-US" dirty="0" smtClean="0"/>
              <a:t> in sys/</a:t>
            </a:r>
            <a:r>
              <a:rPr lang="en-US" dirty="0" err="1" smtClean="0"/>
              <a:t>types.h</a:t>
            </a:r>
            <a:r>
              <a:rPr lang="en-US" dirty="0" smtClean="0"/>
              <a:t>)</a:t>
            </a:r>
          </a:p>
          <a:p>
            <a:r>
              <a:rPr lang="en-US" dirty="0" err="1" smtClean="0"/>
              <a:t>size_t</a:t>
            </a:r>
            <a:r>
              <a:rPr lang="en-US" dirty="0" smtClean="0"/>
              <a:t> is a long (</a:t>
            </a:r>
            <a:r>
              <a:rPr lang="en-US" dirty="0" err="1" smtClean="0"/>
              <a:t>typedef</a:t>
            </a:r>
            <a:r>
              <a:rPr lang="en-US" dirty="0" smtClean="0"/>
              <a:t> in sys/</a:t>
            </a:r>
            <a:r>
              <a:rPr lang="en-US" dirty="0" err="1" smtClean="0"/>
              <a:t>types.h</a:t>
            </a:r>
            <a:r>
              <a:rPr lang="en-US" dirty="0" smtClean="0"/>
              <a:t>)</a:t>
            </a:r>
          </a:p>
          <a:p>
            <a:r>
              <a:rPr lang="en-US" dirty="0" smtClean="0"/>
              <a:t>[Personal</a:t>
            </a:r>
            <a:r>
              <a:rPr lang="en-US" baseline="0" dirty="0" smtClean="0"/>
              <a:t> note: My understanding of the “extern” keyword in this context is that the function is really provided by the kernel and is not actually in </a:t>
            </a:r>
            <a:r>
              <a:rPr lang="en-US" baseline="0" dirty="0" err="1" smtClean="0"/>
              <a:t>libc</a:t>
            </a:r>
            <a:r>
              <a:rPr lang="en-US" baseline="0" dirty="0" smtClean="0"/>
              <a:t>.]</a:t>
            </a:r>
            <a:endParaRPr lang="en-US" dirty="0" smtClean="0"/>
          </a:p>
          <a:p>
            <a:endParaRPr lang="en-US" dirty="0" smtClean="0"/>
          </a:p>
          <a:p>
            <a:r>
              <a:rPr lang="en-US" dirty="0" smtClean="0"/>
              <a:t>The data types specified in the prototype do not matter to the results of this script. Declaring </a:t>
            </a:r>
            <a:r>
              <a:rPr lang="en-US" dirty="0" err="1" smtClean="0"/>
              <a:t>int</a:t>
            </a:r>
            <a:r>
              <a:rPr lang="en-US" dirty="0" smtClean="0"/>
              <a:t> or (unsigned) long in this example does not change the results.</a:t>
            </a:r>
            <a:r>
              <a:rPr lang="en-US" baseline="0" dirty="0" smtClean="0"/>
              <a:t> (Most of the examples in the Extended User Guide Specification use “</a:t>
            </a:r>
            <a:r>
              <a:rPr lang="en-US" baseline="0" dirty="0" err="1" smtClean="0"/>
              <a:t>int</a:t>
            </a:r>
            <a:r>
              <a:rPr lang="en-US" baseline="0" dirty="0" smtClean="0"/>
              <a:t>” in place of </a:t>
            </a:r>
            <a:r>
              <a:rPr lang="en-US" baseline="0" dirty="0" err="1" smtClean="0"/>
              <a:t>size_t</a:t>
            </a:r>
            <a:r>
              <a:rPr lang="en-US" baseline="0" dirty="0" smtClean="0"/>
              <a:t>.)</a:t>
            </a:r>
            <a:endParaRPr lang="en-US"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(greatly) simplified version of accessing a pair</a:t>
            </a:r>
            <a:r>
              <a:rPr lang="en-US" baseline="0" dirty="0" smtClean="0"/>
              <a:t> of kernel variables.</a:t>
            </a:r>
          </a:p>
          <a:p>
            <a:endParaRPr lang="en-US" baseline="0" dirty="0" smtClean="0"/>
          </a:p>
          <a:p>
            <a:r>
              <a:rPr lang="en-US" baseline="0" dirty="0" smtClean="0"/>
              <a:t>The version that is in the Extended User’s Guide Specification makes reference to more variables – of greater interest.</a:t>
            </a:r>
          </a:p>
          <a:p>
            <a:endParaRPr lang="en-US" baseline="0" dirty="0" smtClean="0"/>
          </a:p>
          <a:p>
            <a:r>
              <a:rPr lang="en-US" baseline="0" dirty="0" smtClean="0"/>
              <a:t>Kernel variables cannot be used in predicates (although you should be able to copy the value into a local and compare that way).</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b="1" dirty="0" smtClean="0"/>
              <a:t>syscall</a:t>
            </a:r>
            <a:r>
              <a:rPr lang="en-US" b="1" baseline="0" dirty="0" smtClean="0"/>
              <a:t> </a:t>
            </a:r>
            <a:r>
              <a:rPr lang="en-US" baseline="0" dirty="0" smtClean="0"/>
              <a:t>– Covered extensively here</a:t>
            </a:r>
          </a:p>
          <a:p>
            <a:r>
              <a:rPr lang="en-US" b="1" baseline="0" dirty="0" smtClean="0"/>
              <a:t>interval </a:t>
            </a:r>
            <a:r>
              <a:rPr lang="en-US" baseline="0" dirty="0" smtClean="0"/>
              <a:t>– A timer</a:t>
            </a:r>
          </a:p>
          <a:p>
            <a:r>
              <a:rPr lang="en-US" b="1" baseline="0" dirty="0" smtClean="0"/>
              <a:t>internal </a:t>
            </a:r>
            <a:r>
              <a:rPr lang="en-US" baseline="0" dirty="0" smtClean="0"/>
              <a:t>– BEGIN and END probes</a:t>
            </a:r>
          </a:p>
          <a:p>
            <a:r>
              <a:rPr lang="en-US" b="1" baseline="0" dirty="0" smtClean="0"/>
              <a:t>UFT </a:t>
            </a:r>
            <a:r>
              <a:rPr lang="en-US" baseline="0" dirty="0" smtClean="0"/>
              <a:t>– This is basically a “umbrella” provider for the original C </a:t>
            </a:r>
            <a:r>
              <a:rPr lang="en-US" baseline="0" dirty="0" err="1" smtClean="0"/>
              <a:t>uft</a:t>
            </a:r>
            <a:r>
              <a:rPr lang="en-US" baseline="0" dirty="0" smtClean="0"/>
              <a:t> provider and the newer C++ version. These are different providers and have different syntax.</a:t>
            </a:r>
          </a:p>
          <a:p>
            <a:r>
              <a:rPr lang="en-US" b="1" baseline="0" dirty="0" smtClean="0"/>
              <a:t>trace </a:t>
            </a:r>
            <a:r>
              <a:rPr lang="en-US" baseline="0" dirty="0" smtClean="0"/>
              <a:t>– Not really covered here. Note that this is limited access to trace hooks and NOT the trace() call.</a:t>
            </a:r>
          </a:p>
          <a:p>
            <a:endParaRPr lang="en-US" baseline="0" dirty="0" smtClean="0"/>
          </a:p>
          <a:p>
            <a:r>
              <a:rPr lang="en-US" baseline="0" dirty="0" smtClean="0"/>
              <a:t>Additionally:</a:t>
            </a:r>
            <a:endParaRPr lang="en-US" baseline="0" dirty="0" smtClean="0"/>
          </a:p>
          <a:p>
            <a:r>
              <a:rPr lang="en-US" b="1" baseline="0" dirty="0" err="1" smtClean="0"/>
              <a:t>syscallx</a:t>
            </a:r>
            <a:r>
              <a:rPr lang="en-US" b="1" baseline="0" dirty="0" smtClean="0"/>
              <a:t> </a:t>
            </a:r>
            <a:r>
              <a:rPr lang="en-US" baseline="0" dirty="0" smtClean="0"/>
              <a:t>– REGEX capable version of syscall. It is not documented at this time, so appears to be semi-unofficial. There is a slide on this at this time.</a:t>
            </a:r>
          </a:p>
          <a:p>
            <a:r>
              <a:rPr lang="en-US" b="1" baseline="0" dirty="0" smtClean="0"/>
              <a:t>java </a:t>
            </a:r>
            <a:r>
              <a:rPr lang="en-US" baseline="0" dirty="0" smtClean="0"/>
              <a:t>– It is in the TL release notes, but I have not seen documentation for it, and would probably be inclined to rely upon actual Java tools, and not </a:t>
            </a:r>
            <a:r>
              <a:rPr lang="en-US" baseline="0" dirty="0" err="1" smtClean="0"/>
              <a:t>ProbeVue</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a</a:t>
            </a:r>
            <a:r>
              <a:rPr lang="en-US" baseline="0" dirty="0" smtClean="0"/>
              <a:t> nonsensical script that watches a PID from the time the script was started until the PID exits, then reports the time. This is kind of like the “wait” command. The point here is to demonstrate several different probe definitions.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a:t>
            </a:r>
            <a:r>
              <a:rPr lang="en-US" baseline="0" dirty="0" err="1" smtClean="0"/>
              <a:t>timeinsec</a:t>
            </a:r>
            <a:r>
              <a:rPr lang="en-US" baseline="0" dirty="0" smtClean="0"/>
              <a:t> fell out of scope in the syscall action block when run on TL3. I initially printed elapsed time in the </a:t>
            </a:r>
            <a:r>
              <a:rPr lang="en-US" baseline="0" dirty="0" err="1" smtClean="0"/>
              <a:t>syscall</a:t>
            </a:r>
            <a:r>
              <a:rPr lang="en-US" baseline="0" dirty="0" smtClean="0"/>
              <a:t> action block to save space in the slide – but consistently got a value of 0. Explicit global declarations and references made no difference to the outcome. This problem disappeared once the system went to TL4.</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are probe points provided by the </a:t>
            </a:r>
            <a:r>
              <a:rPr lang="en-US" dirty="0" err="1" smtClean="0"/>
              <a:t>ProbeVue</a:t>
            </a:r>
            <a:r>
              <a:rPr lang="en-US" dirty="0" smtClean="0"/>
              <a:t> environment. They are fired</a:t>
            </a:r>
            <a:r>
              <a:rPr lang="en-US" baseline="0" dirty="0" smtClean="0"/>
              <a:t> as </a:t>
            </a:r>
            <a:r>
              <a:rPr lang="en-US" baseline="0" dirty="0" err="1" smtClean="0"/>
              <a:t>probevue</a:t>
            </a:r>
            <a:r>
              <a:rPr lang="en-US" baseline="0" dirty="0" smtClean="0"/>
              <a:t> starts and as it exits. They are placed in that order here for a visual simplicity and not as a requirement.</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the syscall provider.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Field 1 is always “syscall” (There is a </a:t>
            </a:r>
            <a:r>
              <a:rPr lang="en-US" dirty="0" err="1" smtClean="0"/>
              <a:t>syscallx</a:t>
            </a:r>
            <a:r>
              <a:rPr lang="en-US" dirty="0" smtClean="0"/>
              <a:t> version).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Field 2 can be </a:t>
            </a:r>
            <a:r>
              <a:rPr lang="en-US" dirty="0" err="1" smtClean="0"/>
              <a:t>wildcarded</a:t>
            </a:r>
            <a:r>
              <a:rPr lang="en-US" dirty="0" smtClean="0"/>
              <a:t> for this provider. Here it</a:t>
            </a:r>
            <a:r>
              <a:rPr lang="en-US" baseline="0" dirty="0" smtClean="0"/>
              <a:t> is set to the first parameter to the script. If the parameter is not passed or is invalid (no explicit checking is done in the script) then the probes will fail to register as being of invalid format. So there is an “implicit” checking of this value.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Field 3 is the syscall name. As noted elsewhere</a:t>
            </a:r>
            <a:r>
              <a:rPr lang="en-US" baseline="0" dirty="0" smtClean="0"/>
              <a:t> (in this presentation) this cannot be </a:t>
            </a:r>
            <a:r>
              <a:rPr lang="en-US" baseline="0" dirty="0" err="1" smtClean="0"/>
              <a:t>wildcarded</a:t>
            </a:r>
            <a:r>
              <a:rPr lang="en-US" baseline="0" dirty="0" smtClean="0"/>
              <a:t> (the </a:t>
            </a:r>
            <a:r>
              <a:rPr lang="en-US" baseline="0" dirty="0" err="1" smtClean="0"/>
              <a:t>syscallx</a:t>
            </a:r>
            <a:r>
              <a:rPr lang="en-US" baseline="0" dirty="0" smtClean="0"/>
              <a:t> version supports</a:t>
            </a:r>
            <a:r>
              <a:rPr lang="en-US" baseline="0" dirty="0" smtClean="0"/>
              <a:t> a wildcard (*)) </a:t>
            </a:r>
            <a:r>
              <a:rPr lang="en-US" baseline="0" dirty="0" smtClean="0"/>
              <a:t>and is NOT the </a:t>
            </a:r>
            <a:r>
              <a:rPr lang="en-US" baseline="0" dirty="0" err="1" smtClean="0"/>
              <a:t>libc</a:t>
            </a:r>
            <a:r>
              <a:rPr lang="en-US" baseline="0" dirty="0" smtClean="0"/>
              <a:t> API but the kernel API.</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Field 4 is the entry or exit point of the syscall. The return value is only available on the exit. The parameters are only available on the entry.</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interval provider does not (currently) set context (such as a process). For this reason it can</a:t>
            </a:r>
            <a:r>
              <a:rPr lang="en-US" baseline="0" dirty="0" smtClean="0"/>
              <a:t> not be used to look at a specific process on an interval. The second field is reserved for this (potential) use.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third field is “clock” and is for wall clock time. There is currently no other option for this field.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final field is the timer resolution. The value here is in seconds with the minimal value (or granularity) being 1/10</a:t>
            </a:r>
            <a:r>
              <a:rPr lang="en-US" baseline="30000" dirty="0" smtClean="0"/>
              <a:t>th</a:t>
            </a:r>
            <a:r>
              <a:rPr lang="en-US" baseline="0" dirty="0" smtClean="0"/>
              <a:t> of a second (or 100).</a:t>
            </a:r>
            <a:r>
              <a:rPr lang="en-US" dirty="0" smtClean="0"/>
              <a:t> </a:t>
            </a:r>
          </a:p>
        </p:txBody>
      </p:sp>
      <p:sp>
        <p:nvSpPr>
          <p:cNvPr id="4" name="Slide Number Placeholder 3"/>
          <p:cNvSpPr>
            <a:spLocks noGrp="1"/>
          </p:cNvSpPr>
          <p:nvPr>
            <p:ph type="sldNum" sz="quarter" idx="10"/>
          </p:nvPr>
        </p:nvSpPr>
        <p:spPr/>
        <p:txBody>
          <a:bodyPr/>
          <a:lstStyle/>
          <a:p>
            <a:fld id="{33914A27-4141-4A47-B2B7-D01EE4E88A0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syscallx</a:t>
            </a:r>
            <a:r>
              <a:rPr lang="en-US" dirty="0" smtClean="0"/>
              <a:t> is not officially published (This was successfully run on a TL3 system). Without an associative array / aggregations, this wildcard capability is of little use. At best we can only gather basic statistical info (such as the number of </a:t>
            </a:r>
            <a:r>
              <a:rPr lang="en-US" dirty="0" err="1" smtClean="0"/>
              <a:t>syscalls</a:t>
            </a:r>
            <a:r>
              <a:rPr lang="en-US" dirty="0" smtClean="0"/>
              <a:t> for this PID,</a:t>
            </a:r>
            <a:r>
              <a:rPr lang="en-US" baseline="0" dirty="0" smtClean="0"/>
              <a:t> or time spent in each syscall, etc..). We will not be able to dump this into an aggregation and sort by the number of </a:t>
            </a:r>
            <a:r>
              <a:rPr lang="en-US" baseline="0" dirty="0" err="1" smtClean="0"/>
              <a:t>syscalls</a:t>
            </a:r>
            <a:r>
              <a:rPr lang="en-US" baseline="0" dirty="0" smtClean="0"/>
              <a:t>, or time spent in each syscall, etc… Although, it is possible we could do this with some post processing tool like </a:t>
            </a:r>
            <a:r>
              <a:rPr lang="en-US" baseline="0" dirty="0" err="1" smtClean="0"/>
              <a:t>perl</a:t>
            </a:r>
            <a:r>
              <a:rPr lang="en-US" baseline="0" dirty="0" smtClean="0"/>
              <a:t>.</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syscallx</a:t>
            </a:r>
            <a:r>
              <a:rPr lang="en-US" baseline="0" dirty="0" smtClean="0"/>
              <a:t> does not support an actual REGEX capability in the probe point definition. I </a:t>
            </a:r>
            <a:r>
              <a:rPr lang="en-US" baseline="0" dirty="0" smtClean="0"/>
              <a:t>was able to do a (simplified) REGEX using the following code: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syscallx:$__CPID</a:t>
            </a:r>
            <a:r>
              <a:rPr lang="en-US" dirty="0" smtClean="0"/>
              <a:t>:*:entry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funcname</a:t>
            </a:r>
            <a:r>
              <a:rPr lang="en-US" dirty="0" smtClean="0"/>
              <a:t> = </a:t>
            </a:r>
            <a:r>
              <a:rPr lang="en-US" dirty="0" err="1" smtClean="0"/>
              <a:t>get_function</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if(strstr(funcname</a:t>
            </a:r>
            <a:r>
              <a:rPr lang="en-US" dirty="0" smtClean="0"/>
              <a:t>, ”SIMPLE_PATTERN"))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printf("%s\n</a:t>
            </a:r>
            <a:r>
              <a:rPr lang="en-US" dirty="0" smtClean="0"/>
              <a:t>", </a:t>
            </a:r>
            <a:r>
              <a:rPr lang="en-US" dirty="0" err="1" smtClean="0"/>
              <a:t>get_function</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would argue that the power of </a:t>
            </a:r>
            <a:r>
              <a:rPr lang="en-US" baseline="0" dirty="0" err="1" smtClean="0"/>
              <a:t>syscallx</a:t>
            </a:r>
            <a:r>
              <a:rPr lang="en-US" baseline="0" dirty="0" smtClean="0"/>
              <a:t> (over </a:t>
            </a:r>
            <a:r>
              <a:rPr lang="en-US" baseline="0" dirty="0" err="1" smtClean="0"/>
              <a:t>syscall</a:t>
            </a:r>
            <a:r>
              <a:rPr lang="en-US" baseline="0" dirty="0" smtClean="0"/>
              <a:t>) is not the ability to wildcard the function name but the ability to probe significantly more </a:t>
            </a:r>
            <a:r>
              <a:rPr lang="en-US" baseline="0" dirty="0" err="1" smtClean="0"/>
              <a:t>syscalls</a:t>
            </a:r>
            <a:r>
              <a:rPr lang="en-US" baseline="0" dirty="0" smtClean="0"/>
              <a:t> than with the original provider.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Notes:</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The </a:t>
            </a:r>
            <a:r>
              <a:rPr lang="en-US" baseline="0" dirty="0" err="1" smtClean="0"/>
              <a:t>libc</a:t>
            </a:r>
            <a:r>
              <a:rPr lang="en-US" baseline="0" dirty="0" smtClean="0"/>
              <a:t> section of the probe point specification is not necessary. This can be </a:t>
            </a:r>
            <a:r>
              <a:rPr lang="en-US" baseline="0" dirty="0" err="1" smtClean="0"/>
              <a:t>wildcarded</a:t>
            </a:r>
            <a:r>
              <a:rPr lang="en-US" baseline="0" dirty="0" smtClean="0"/>
              <a:t>.</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The interpreter magic is NOT used because we relied upon $__CPID to get our PID. This means we use –X and –A for our application.</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When using –X, the full path to the binary is required. The </a:t>
            </a:r>
            <a:r>
              <a:rPr lang="en-US" baseline="0" dirty="0" err="1" smtClean="0"/>
              <a:t>probevue</a:t>
            </a:r>
            <a:r>
              <a:rPr lang="en-US" baseline="0" dirty="0" smtClean="0"/>
              <a:t> environment does not understand $PATH.</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The </a:t>
            </a:r>
            <a:r>
              <a:rPr lang="en-US" baseline="0" dirty="0" err="1" smtClean="0"/>
              <a:t>gethostbyname</a:t>
            </a:r>
            <a:r>
              <a:rPr lang="en-US" baseline="0" dirty="0" smtClean="0"/>
              <a:t>() is prototyped because we access one of the arguments. If we were just looking to see if it was called, then the prototype is not necessary.</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This example </a:t>
            </a:r>
            <a:r>
              <a:rPr lang="en-US" i="1" baseline="0" dirty="0" smtClean="0"/>
              <a:t>cheats </a:t>
            </a:r>
            <a:r>
              <a:rPr lang="en-US" baseline="0" dirty="0" smtClean="0"/>
              <a:t>a bit by not copying to an specific / explicit local string. Here we copy to the parameter list of the </a:t>
            </a:r>
            <a:r>
              <a:rPr lang="en-US" baseline="0" dirty="0" err="1" smtClean="0"/>
              <a:t>printf</a:t>
            </a:r>
            <a:r>
              <a:rPr lang="en-US" baseline="0" dirty="0" smtClean="0"/>
              <a:t>() call.</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may be appropriate to skip this slide in the presentation due to size limitations</a:t>
            </a:r>
            <a:r>
              <a:rPr lang="en-US" baseline="0" dirty="0" smtClean="0"/>
              <a:t>, screen display, and audience familiarity with subject.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is the slide introduced earlier, we can now talk about it. (The conversation must come from the presenter as space in the PowerPoint comments do not allow for a full discussion.)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a decent presentation of the following concepts (and carries some “appeal” because of the subject matter and sensational slide title):</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Thread local variables</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Copying data from the remote application space</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Prototyping system calls</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The difference between the entry and exit probes for the syscall provider</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dumped onto two “screens” to show all the code. This is about as efficient as this can be displayed without removing or reformatting code to save space.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 this code does: It looks for reads/writes on a process called “</a:t>
            </a:r>
            <a:r>
              <a:rPr lang="en-US" dirty="0" err="1" smtClean="0"/>
              <a:t>passwd</a:t>
            </a:r>
            <a:r>
              <a:rPr lang="en-US" dirty="0" smtClean="0"/>
              <a:t>” and dumps the results to a file or </a:t>
            </a:r>
            <a:r>
              <a:rPr lang="en-US" dirty="0" err="1" smtClean="0"/>
              <a:t>stdout</a:t>
            </a:r>
            <a:r>
              <a:rPr lang="en-US" dirty="0" smtClean="0"/>
              <a:t> with some relevant formatting.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sample run looks like this: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Changing password for "</a:t>
            </a:r>
            <a:r>
              <a:rPr lang="en-US" dirty="0" err="1" smtClean="0"/>
              <a:t>wfavorit</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myoldpass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mynewpass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mynewpass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Changing password for "</a:t>
            </a:r>
            <a:r>
              <a:rPr lang="en-US" dirty="0" err="1" smtClean="0"/>
              <a:t>wfavorit</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userpass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userpass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first is when run by the user, the second is by root. (Fake </a:t>
            </a:r>
            <a:r>
              <a:rPr lang="en-US" dirty="0" err="1" smtClean="0"/>
              <a:t>PWs</a:t>
            </a:r>
            <a:r>
              <a:rPr lang="en-US" dirty="0" smtClean="0"/>
              <a:t> were entered, otherwise this is a</a:t>
            </a:r>
            <a:r>
              <a:rPr lang="en-US" baseline="0" dirty="0" smtClean="0"/>
              <a:t> cut-</a:t>
            </a:r>
            <a:r>
              <a:rPr lang="en-US" baseline="0" dirty="0" err="1" smtClean="0"/>
              <a:t>n</a:t>
            </a:r>
            <a:r>
              <a:rPr lang="en-US" baseline="0" dirty="0" smtClean="0"/>
              <a:t>-paste from a real session.)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 notes about the code: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The </a:t>
            </a:r>
            <a:r>
              <a:rPr lang="en-US" baseline="0" dirty="0" err="1" smtClean="0"/>
              <a:t>passwd</a:t>
            </a:r>
            <a:r>
              <a:rPr lang="en-US" baseline="0" dirty="0" smtClean="0"/>
              <a:t> binary is </a:t>
            </a:r>
            <a:r>
              <a:rPr lang="en-US" baseline="0" dirty="0" err="1" smtClean="0"/>
              <a:t>suid</a:t>
            </a:r>
            <a:r>
              <a:rPr lang="en-US" baseline="0" dirty="0" smtClean="0"/>
              <a:t> and owned by root (instead of RBAC) so we cannot use the __</a:t>
            </a:r>
            <a:r>
              <a:rPr lang="en-US" baseline="0" dirty="0" err="1" smtClean="0"/>
              <a:t>uid</a:t>
            </a:r>
            <a:r>
              <a:rPr lang="en-US" baseline="0" dirty="0" smtClean="0"/>
              <a:t> or __</a:t>
            </a:r>
            <a:r>
              <a:rPr lang="en-US" baseline="0" dirty="0" err="1" smtClean="0"/>
              <a:t>euid</a:t>
            </a:r>
            <a:r>
              <a:rPr lang="en-US" baseline="0" dirty="0" smtClean="0"/>
              <a:t> values to determine who the target user is. Neither can we pull command line info. But we know that </a:t>
            </a:r>
            <a:r>
              <a:rPr lang="en-US" baseline="0" dirty="0" err="1" smtClean="0"/>
              <a:t>passwd</a:t>
            </a:r>
            <a:r>
              <a:rPr lang="en-US" baseline="0" dirty="0" smtClean="0"/>
              <a:t> writes a string that begins with “Changing” that includes the target users name.</a:t>
            </a:r>
          </a:p>
          <a:p>
            <a:pPr marL="0" marR="0" lvl="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We cheat in a few places because we know that file descriptor 5 is used to read user input and that the reads for that information is always of size = 1. The “cheat” here is that I used</a:t>
            </a:r>
            <a:r>
              <a:rPr lang="en-US" baseline="0" dirty="0" smtClean="0"/>
              <a:t> </a:t>
            </a:r>
            <a:r>
              <a:rPr lang="en-US" baseline="0" dirty="0" err="1" smtClean="0"/>
              <a:t>ProbeVue</a:t>
            </a:r>
            <a:r>
              <a:rPr lang="en-US" baseline="0" dirty="0" smtClean="0"/>
              <a:t> to </a:t>
            </a:r>
            <a:r>
              <a:rPr lang="en-US" baseline="0" dirty="0" smtClean="0"/>
              <a:t>find the file descriptor and then I filtered on it specifically. The approach of using a single tool to work to a specific end is central to the power of this environment.</a:t>
            </a:r>
          </a:p>
          <a:p>
            <a:pPr marL="0" marR="0" lvl="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 This is more about making a point about Vue features and capabilities, than real value. The primary reason (that is is of limited value/threat) is that it can be only run by a super user who really does not care about </a:t>
            </a:r>
            <a:r>
              <a:rPr lang="en-US" baseline="0" dirty="0" smtClean="0"/>
              <a:t>passwords (as a means to personally exploit the system).</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Event filtering can happen through a predicate clause that determines if an</a:t>
            </a:r>
            <a:r>
              <a:rPr lang="en-US" baseline="0" dirty="0" smtClean="0"/>
              <a:t> action block should execute (at runtime) or by limiting the number of registered probes (at compile time). Limiting the number of registered probes can have a much lesser effect on the ultimate load of a trace tool (this is the lightweight aspect). To the user this is a very subtle distinction as programmatically these seem very similar. In both cases it offers a flexibility (the dynamic aspect) that previous trace tools did not.</a:t>
            </a:r>
          </a:p>
          <a:p>
            <a:endParaRPr lang="en-US" baseline="0" dirty="0" smtClean="0"/>
          </a:p>
          <a:p>
            <a:r>
              <a:rPr lang="en-US" baseline="0" dirty="0" smtClean="0"/>
              <a:t>The benefit of parsing data in (near) real time is that utilities such as truss and trace can only capture a limited amount of data because they do not know what part is of value for future analysis. With first hand access to the data in real time the possibilities open up to searching through larger data sets for specific data. To do this after the fact with trace/truss the entire data set of the parameters to a call like read() or write() would need to be captured.</a:t>
            </a:r>
          </a:p>
          <a:p>
            <a:endParaRPr lang="en-US" baseline="0" dirty="0" smtClean="0"/>
          </a:p>
          <a:p>
            <a:r>
              <a:rPr lang="en-US" baseline="0" dirty="0" smtClean="0"/>
              <a:t>The </a:t>
            </a:r>
            <a:r>
              <a:rPr lang="en-US" baseline="0" dirty="0" err="1" smtClean="0"/>
              <a:t>passwd</a:t>
            </a:r>
            <a:r>
              <a:rPr lang="en-US" baseline="0" dirty="0" smtClean="0"/>
              <a:t> snoop utility (AKA: The “A Nefarious Vue Example” slide) in this presentation would normally capture read operations for every library and message file loaded. The script presented here can filter on exact file descriptors and even on size and content of the read() or write() operation.</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is a dangerous slide in that it is somewhat subjective. Please ingest with a grain of salt.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sng" baseline="0" dirty="0" smtClean="0"/>
              <a:t>DTrace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is the reference standard of lightweight dynamic tracing environments. It was the first to the game, it has the longest history, the most support, and is the most powerful of the three.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sng" baseline="0" dirty="0" err="1" smtClean="0"/>
              <a:t>ProbeVue</a:t>
            </a:r>
            <a:endParaRPr lang="en-US"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presentation is about </a:t>
            </a:r>
            <a:r>
              <a:rPr lang="en-US" baseline="0" dirty="0" err="1" smtClean="0"/>
              <a:t>ProbeVue</a:t>
            </a:r>
            <a:r>
              <a:rPr lang="en-US" baseline="0" dirty="0" smtClean="0"/>
              <a:t> so I will skip the details and say that there is a significant effort from Austin to develop </a:t>
            </a:r>
            <a:r>
              <a:rPr lang="en-US" baseline="0" dirty="0" err="1" smtClean="0"/>
              <a:t>ProbeVue</a:t>
            </a:r>
            <a:r>
              <a:rPr lang="en-US" baseline="0" dirty="0" smtClean="0"/>
              <a:t>. Changes to the environment are seen on virtually every TL.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sng" baseline="0" dirty="0" err="1" smtClean="0"/>
              <a:t>SystemTap</a:t>
            </a:r>
            <a:endParaRPr lang="en-US"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am not entirely familiar with </a:t>
            </a:r>
            <a:r>
              <a:rPr lang="en-US" baseline="0" dirty="0" err="1" smtClean="0"/>
              <a:t>SystemTap</a:t>
            </a:r>
            <a:r>
              <a:rPr lang="en-US" baseline="0" dirty="0" smtClean="0"/>
              <a:t> but I have been watching from a distance for some time.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SystemTap</a:t>
            </a:r>
            <a:r>
              <a:rPr lang="en-US" baseline="0" dirty="0" smtClean="0"/>
              <a:t> is the Linux (GNU*) </a:t>
            </a:r>
            <a:r>
              <a:rPr lang="en-US" baseline="0" dirty="0" smtClean="0"/>
              <a:t>variant. GNU </a:t>
            </a:r>
            <a:r>
              <a:rPr lang="en-US" baseline="0" dirty="0" smtClean="0"/>
              <a:t>is mentioned not</a:t>
            </a:r>
            <a:r>
              <a:rPr lang="en-US" baseline="0" dirty="0" smtClean="0"/>
              <a:t> simply out </a:t>
            </a:r>
            <a:r>
              <a:rPr lang="en-US" baseline="0" dirty="0" smtClean="0"/>
              <a:t>of respect to RMS, but more of an acknowledgement of licensing incompatibilities between the Sun open license on D and that of the GNU license of Linux</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most interesting things of note on </a:t>
            </a:r>
            <a:r>
              <a:rPr lang="en-US" baseline="0" dirty="0" err="1" smtClean="0"/>
              <a:t>SystemTap</a:t>
            </a:r>
            <a:r>
              <a:rPr lang="en-US" baseline="0" dirty="0" smtClean="0"/>
              <a:t> is the metamorphic and full feature design. I see the design effects of multiple development groups pulling in different directions as well as the kitchen sink approach to features. Neither of these is meant as a compliment. The varied focus in the design means additional complexity. The full language approach means that </a:t>
            </a:r>
            <a:r>
              <a:rPr lang="en-US" baseline="0" dirty="0" err="1" smtClean="0"/>
              <a:t>SystemTap</a:t>
            </a:r>
            <a:r>
              <a:rPr lang="en-US" baseline="0" dirty="0" smtClean="0"/>
              <a:t> is capable of infinite loops (that are now modules in your kernel).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Both D and Vue seem to have a well focused / mature design that </a:t>
            </a:r>
            <a:r>
              <a:rPr lang="en-US" baseline="0" dirty="0" err="1" smtClean="0"/>
              <a:t>SystemTap</a:t>
            </a:r>
            <a:r>
              <a:rPr lang="en-US" baseline="0" dirty="0" smtClean="0"/>
              <a:t> lacks.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sng" baseline="0" dirty="0" smtClean="0"/>
              <a:t>Others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HP is touting </a:t>
            </a:r>
            <a:r>
              <a:rPr lang="en-US" baseline="0" dirty="0" err="1" smtClean="0"/>
              <a:t>Ktrace</a:t>
            </a:r>
            <a:r>
              <a:rPr lang="en-US" baseline="0" dirty="0" smtClean="0"/>
              <a:t> and Caliper as equivalents. (</a:t>
            </a:r>
            <a:r>
              <a:rPr lang="en-US" baseline="0" dirty="0" err="1" smtClean="0"/>
              <a:t>Ktrace</a:t>
            </a:r>
            <a:r>
              <a:rPr lang="en-US" baseline="0" dirty="0" smtClean="0"/>
              <a:t> is an AIX trace “equivalent” and Caliper is a profiler.) While they are powerful tools, they are not lightweight dynamic trace tools. Furthermore (by </a:t>
            </a:r>
            <a:r>
              <a:rPr lang="en-US" baseline="0" dirty="0" err="1" smtClean="0"/>
              <a:t>HPs</a:t>
            </a:r>
            <a:r>
              <a:rPr lang="en-US" baseline="0" dirty="0" smtClean="0"/>
              <a:t> own documentation </a:t>
            </a:r>
            <a:r>
              <a:rPr lang="en-US" baseline="0" dirty="0" err="1" smtClean="0"/>
              <a:t>ktrace</a:t>
            </a:r>
            <a:r>
              <a:rPr lang="en-US" baseline="0" dirty="0" smtClean="0"/>
              <a:t> is not recommended in production environments nor can it be used in Integrity </a:t>
            </a:r>
            <a:r>
              <a:rPr lang="en-US" baseline="0" dirty="0" err="1" smtClean="0"/>
              <a:t>VMs</a:t>
            </a:r>
            <a:r>
              <a:rPr lang="en-US" baseline="0" dirty="0" smtClean="0"/>
              <a:t>.)</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Also note: Because of the nature of the probes, dynamic tracing scripts are typically NOT portable across different versions of Unix (</a:t>
            </a:r>
            <a:r>
              <a:rPr lang="en-US" baseline="0" dirty="0" err="1" smtClean="0"/>
              <a:t>ie</a:t>
            </a:r>
            <a:r>
              <a:rPr lang="en-US" baseline="0" dirty="0" smtClean="0"/>
              <a:t>: Solaris to OS-X). There will be subtle variations in the system calls that will cause a script to fail on a different Unix. There is no method to move across language environments (</a:t>
            </a:r>
            <a:r>
              <a:rPr lang="en-US" baseline="0" dirty="0" err="1" smtClean="0"/>
              <a:t>ie</a:t>
            </a:r>
            <a:r>
              <a:rPr lang="en-US" baseline="0" dirty="0" smtClean="0"/>
              <a:t>: D to Vue). Although knowledge of one language translates well into the other</a:t>
            </a:r>
            <a:r>
              <a:rPr lang="en-US" baseline="0" dirty="0" smtClean="0"/>
              <a:t>.</a:t>
            </a:r>
          </a:p>
        </p:txBody>
      </p:sp>
      <p:sp>
        <p:nvSpPr>
          <p:cNvPr id="4" name="Slide Number Placeholder 3"/>
          <p:cNvSpPr>
            <a:spLocks noGrp="1"/>
          </p:cNvSpPr>
          <p:nvPr>
            <p:ph type="sldNum" sz="quarter" idx="10"/>
          </p:nvPr>
        </p:nvSpPr>
        <p:spPr/>
        <p:txBody>
          <a:bodyPr/>
          <a:lstStyle/>
          <a:p>
            <a:fld id="{33914A27-4141-4A47-B2B7-D01EE4E88A0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careful not to mention items that IBM has not committed to. This slide is generic enough and tends to reference items that are already known (and searchable on Google).</a:t>
            </a:r>
          </a:p>
          <a:p>
            <a:endParaRPr lang="en-US" dirty="0" smtClean="0"/>
          </a:p>
          <a:p>
            <a:r>
              <a:rPr lang="en-US" dirty="0" smtClean="0"/>
              <a:t>My personal requests (on top of</a:t>
            </a:r>
            <a:r>
              <a:rPr lang="en-US" baseline="0" dirty="0" smtClean="0"/>
              <a:t> the ones that are in the pipeline)</a:t>
            </a:r>
            <a:r>
              <a:rPr lang="en-US" dirty="0" smtClean="0"/>
              <a:t> are:</a:t>
            </a:r>
          </a:p>
          <a:p>
            <a:endParaRPr lang="en-US" dirty="0" smtClean="0"/>
          </a:p>
          <a:p>
            <a:pPr>
              <a:buFont typeface="Arial"/>
              <a:buChar char="•"/>
            </a:pPr>
            <a:r>
              <a:rPr lang="en-US" dirty="0" smtClean="0"/>
              <a:t> Access to </a:t>
            </a:r>
            <a:r>
              <a:rPr lang="en-US" dirty="0" err="1" smtClean="0"/>
              <a:t>LibPerfStat</a:t>
            </a:r>
            <a:r>
              <a:rPr lang="en-US" dirty="0" smtClean="0"/>
              <a:t>:</a:t>
            </a:r>
            <a:r>
              <a:rPr lang="en-US" baseline="0" dirty="0" smtClean="0"/>
              <a:t> This should be fairly easy to implement as a thin logic / mapping layer that would allow a </a:t>
            </a:r>
            <a:r>
              <a:rPr lang="en-US" baseline="0" dirty="0" err="1" smtClean="0"/>
              <a:t>PerfStat</a:t>
            </a:r>
            <a:r>
              <a:rPr lang="en-US" baseline="0" dirty="0" smtClean="0"/>
              <a:t> API to be called from within the </a:t>
            </a:r>
            <a:r>
              <a:rPr lang="en-US" baseline="0" dirty="0" err="1" smtClean="0"/>
              <a:t>ProbeVue</a:t>
            </a:r>
            <a:r>
              <a:rPr lang="en-US" baseline="0" dirty="0" smtClean="0"/>
              <a:t> environment. The ability to access this significant body of metrics would be a great addition to the capabilities of the tool.</a:t>
            </a:r>
          </a:p>
          <a:p>
            <a:pPr>
              <a:buFont typeface="Arial"/>
              <a:buChar char="•"/>
            </a:pPr>
            <a:r>
              <a:rPr lang="en-US" baseline="0" dirty="0" smtClean="0"/>
              <a:t> Access to a process environment info: Access to environmental variables, and contextual info such as CWD would be great.</a:t>
            </a:r>
          </a:p>
          <a:p>
            <a:pPr>
              <a:buFont typeface="Arial"/>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Useful</a:t>
            </a:r>
            <a:r>
              <a:rPr lang="en-US" baseline="0" dirty="0" smtClean="0"/>
              <a:t> URLs:</a:t>
            </a:r>
          </a:p>
          <a:p>
            <a:endParaRPr lang="en-US" baseline="0" dirty="0" smtClean="0"/>
          </a:p>
          <a:p>
            <a:r>
              <a:rPr lang="en-US" dirty="0" err="1" smtClean="0"/>
              <a:t>http://www.ibm.com/developerworks/aix/library/au-probevue</a:t>
            </a:r>
            <a:r>
              <a:rPr lang="en-US" dirty="0" smtClean="0"/>
              <a:t>/</a:t>
            </a:r>
          </a:p>
          <a:p>
            <a:r>
              <a:rPr lang="en-US" dirty="0" smtClean="0"/>
              <a:t>http://</a:t>
            </a:r>
            <a:r>
              <a:rPr lang="en-US" dirty="0" err="1" smtClean="0"/>
              <a:t>en.wikipedia.org/wiki/ProbeVue</a:t>
            </a:r>
            <a:endParaRPr lang="en-US" dirty="0" smtClean="0"/>
          </a:p>
          <a:p>
            <a:r>
              <a:rPr lang="en-US" dirty="0" smtClean="0"/>
              <a:t>http://</a:t>
            </a:r>
            <a:r>
              <a:rPr lang="en-US" dirty="0" err="1" smtClean="0"/>
              <a:t>www.tablespace.net/probevue/index.html</a:t>
            </a:r>
            <a:endParaRPr lang="en-US" dirty="0" smtClean="0"/>
          </a:p>
          <a:p>
            <a:r>
              <a:rPr lang="en-US" dirty="0" err="1" smtClean="0"/>
              <a:t>http://www.tablespace.net/quicksheet/vue-quicksheet.pdf</a:t>
            </a:r>
            <a:endParaRPr lang="en-US" dirty="0" smtClean="0"/>
          </a:p>
          <a:p>
            <a:r>
              <a:rPr lang="en-US" dirty="0" err="1" smtClean="0"/>
              <a:t>http://www.ibm.com/developerworks/aix/library/au-probevuec/index.html</a:t>
            </a:r>
            <a:endParaRPr lang="en-US" dirty="0" smtClean="0"/>
          </a:p>
          <a:p>
            <a:r>
              <a:rPr lang="en-US" dirty="0" smtClean="0"/>
              <a:t>http://</a:t>
            </a:r>
            <a:r>
              <a:rPr lang="en-US" dirty="0" err="1" smtClean="0"/>
              <a:t>publib.boulder.ibm.com/infocenter/systems/index.jsp?topic</a:t>
            </a:r>
            <a:r>
              <a:rPr lang="en-US" dirty="0" smtClean="0"/>
              <a:t>=/com.ibm.aix.cmds/doc/aixcmds4/probevue.htm</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Personal &amp;</a:t>
            </a:r>
            <a:r>
              <a:rPr lang="en-US" baseline="0" dirty="0" smtClean="0"/>
              <a:t> presentation info.</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34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baseline="0" dirty="0" err="1" smtClean="0"/>
              <a:t>ProbeVue</a:t>
            </a:r>
            <a:r>
              <a:rPr lang="en-US" baseline="0" dirty="0" smtClean="0"/>
              <a:t> While still young, and lacking a depth of providers / probe points, </a:t>
            </a:r>
            <a:r>
              <a:rPr lang="en-US" baseline="0" dirty="0" err="1" smtClean="0"/>
              <a:t>ProbeVue</a:t>
            </a:r>
            <a:r>
              <a:rPr lang="en-US" baseline="0" dirty="0" smtClean="0"/>
              <a:t> offers distinctly unique capabilities from other tools. </a:t>
            </a:r>
            <a:r>
              <a:rPr lang="en-US" baseline="0" dirty="0" err="1" smtClean="0"/>
              <a:t>ProbeVue</a:t>
            </a:r>
            <a:r>
              <a:rPr lang="en-US" baseline="0" dirty="0" smtClean="0"/>
              <a:t> uses multiple providers for probes. For example, </a:t>
            </a:r>
            <a:r>
              <a:rPr lang="en-US" baseline="0" dirty="0" err="1" smtClean="0"/>
              <a:t>ProbeVue</a:t>
            </a:r>
            <a:r>
              <a:rPr lang="en-US" baseline="0" dirty="0" smtClean="0"/>
              <a:t> can use trace hooks as probe </a:t>
            </a:r>
            <a:r>
              <a:rPr lang="en-US" baseline="0" dirty="0" smtClean="0"/>
              <a:t>points, and it </a:t>
            </a:r>
            <a:r>
              <a:rPr lang="en-US" baseline="0" dirty="0" smtClean="0"/>
              <a:t>relies upon /proc for some </a:t>
            </a:r>
            <a:r>
              <a:rPr lang="en-US" baseline="0" dirty="0" smtClean="0"/>
              <a:t>capabilities.</a:t>
            </a:r>
          </a:p>
          <a:p>
            <a:endParaRPr lang="en-US" baseline="0" dirty="0" smtClean="0"/>
          </a:p>
          <a:p>
            <a:r>
              <a:rPr lang="en-US" b="1" baseline="0" dirty="0" smtClean="0"/>
              <a:t>trace </a:t>
            </a:r>
            <a:r>
              <a:rPr lang="en-US" baseline="0" dirty="0" smtClean="0"/>
              <a:t>The trace binary name is a bit misleading as there are multiple “wrapper” utilities that capture a set number of hooks, and then parse/format the results. The key difference between trace and any of these other tools (after system load) is the complexity of rolling your own utility using this tool. Even finding the right hooks can be challenging for most </a:t>
            </a:r>
            <a:r>
              <a:rPr lang="en-US" baseline="0" dirty="0" err="1" smtClean="0"/>
              <a:t>admins</a:t>
            </a:r>
            <a:r>
              <a:rPr lang="en-US" baseline="0" dirty="0" smtClean="0"/>
              <a:t>, let alone retrieving the data from a trace file, parsing the binary data, and then displaying it. The </a:t>
            </a:r>
            <a:r>
              <a:rPr lang="en-US" baseline="0" dirty="0" err="1" smtClean="0"/>
              <a:t>PerfStat</a:t>
            </a:r>
            <a:r>
              <a:rPr lang="en-US" baseline="0" dirty="0" smtClean="0"/>
              <a:t> API looks absolutely </a:t>
            </a:r>
            <a:r>
              <a:rPr lang="en-US" i="1" baseline="0" dirty="0" smtClean="0"/>
              <a:t>simple </a:t>
            </a:r>
            <a:r>
              <a:rPr lang="en-US" baseline="0" dirty="0" smtClean="0"/>
              <a:t>by comparison.</a:t>
            </a:r>
          </a:p>
          <a:p>
            <a:endParaRPr lang="en-US" baseline="0" dirty="0" smtClean="0"/>
          </a:p>
          <a:p>
            <a:r>
              <a:rPr lang="en-US" b="1" dirty="0" smtClean="0"/>
              <a:t>truss </a:t>
            </a:r>
            <a:r>
              <a:rPr lang="en-US" dirty="0" smtClean="0"/>
              <a:t>and all proc based tools are focused on looking at the interface between</a:t>
            </a:r>
            <a:r>
              <a:rPr lang="en-US" baseline="0" dirty="0" smtClean="0"/>
              <a:t> the application and the system. The interface being system calls, faults, and signals. (truss can view library calls, but tends to be used for the system interface.) The phrase “application” here referring to a specific application being watched.</a:t>
            </a:r>
          </a:p>
          <a:p>
            <a:endParaRPr lang="en-US" baseline="0" dirty="0" smtClean="0"/>
          </a:p>
          <a:p>
            <a:r>
              <a:rPr lang="en-US" b="1" baseline="0" dirty="0" err="1" smtClean="0"/>
              <a:t>topas</a:t>
            </a:r>
            <a:r>
              <a:rPr lang="en-US" b="1" baseline="0" dirty="0" smtClean="0"/>
              <a:t> </a:t>
            </a:r>
            <a:r>
              <a:rPr lang="en-US" baseline="0" dirty="0" smtClean="0"/>
              <a:t>is really a reference to all </a:t>
            </a:r>
            <a:r>
              <a:rPr lang="en-US" baseline="0" dirty="0" err="1" smtClean="0"/>
              <a:t>LibPerfStat</a:t>
            </a:r>
            <a:r>
              <a:rPr lang="en-US" baseline="0" dirty="0" smtClean="0"/>
              <a:t> based tools. I chose </a:t>
            </a:r>
            <a:r>
              <a:rPr lang="en-US" baseline="0" dirty="0" err="1" smtClean="0"/>
              <a:t>topas</a:t>
            </a:r>
            <a:r>
              <a:rPr lang="en-US" baseline="0" dirty="0" smtClean="0"/>
              <a:t> as the header for this column because so many of the </a:t>
            </a:r>
            <a:r>
              <a:rPr lang="en-US" baseline="0" dirty="0" err="1" smtClean="0"/>
              <a:t>LibPerfStat</a:t>
            </a:r>
            <a:r>
              <a:rPr lang="en-US" baseline="0" dirty="0" smtClean="0"/>
              <a:t> APIs are </a:t>
            </a:r>
            <a:r>
              <a:rPr lang="en-US" i="1" baseline="0" dirty="0" smtClean="0"/>
              <a:t>clearly </a:t>
            </a:r>
            <a:r>
              <a:rPr lang="en-US" baseline="0" dirty="0" smtClean="0"/>
              <a:t>working under the covers. </a:t>
            </a:r>
            <a:r>
              <a:rPr lang="en-US" baseline="0" dirty="0" err="1" smtClean="0"/>
              <a:t>ProbeVue</a:t>
            </a:r>
            <a:r>
              <a:rPr lang="en-US" baseline="0" dirty="0" smtClean="0"/>
              <a:t> does not have a </a:t>
            </a:r>
            <a:r>
              <a:rPr lang="en-US" baseline="0" dirty="0" err="1" smtClean="0"/>
              <a:t>LibPerfStat</a:t>
            </a:r>
            <a:r>
              <a:rPr lang="en-US" baseline="0" dirty="0" smtClean="0"/>
              <a:t> provider at this time, and there does not appear to be a linkage on the roadmap – although I think there </a:t>
            </a:r>
            <a:r>
              <a:rPr lang="en-US" u="sng" baseline="0" dirty="0" smtClean="0"/>
              <a:t>should </a:t>
            </a:r>
            <a:r>
              <a:rPr lang="en-US" baseline="0" dirty="0" smtClean="0"/>
              <a:t>be.</a:t>
            </a:r>
          </a:p>
          <a:p>
            <a:endParaRPr lang="en-US" baseline="0" dirty="0" smtClean="0"/>
          </a:p>
          <a:p>
            <a:r>
              <a:rPr lang="en-US" b="1" baseline="0" dirty="0" smtClean="0"/>
              <a:t>Profiler </a:t>
            </a:r>
            <a:r>
              <a:rPr lang="en-US" baseline="0" dirty="0" smtClean="0"/>
              <a:t>is really a generic reference to any profiler packaged with a development environment (possibly excluding Java tools). The key point is that profilers tend to be geared to a specific binary type and do not come with the system. So for an administrator to profile an application on a production system, at least some of the development tools must be installed in the production environment, the application may require a special debug build, and it is likely that the application will need to be launched from the profiler process.</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self-explanatory – even though the examples are kind of nutty. The point is to relate to the reader</a:t>
            </a:r>
            <a:r>
              <a:rPr lang="en-US" baseline="0" dirty="0" smtClean="0"/>
              <a:t> the many possibilities of a dynamic tool. This list is really bounded only by imagination.</a:t>
            </a:r>
          </a:p>
          <a:p>
            <a:endParaRPr lang="en-US" baseline="0" dirty="0" smtClean="0"/>
          </a:p>
          <a:p>
            <a:r>
              <a:rPr lang="en-US" baseline="0" dirty="0" smtClean="0"/>
              <a:t>A side effect of this slide is the point that single purpose </a:t>
            </a:r>
            <a:r>
              <a:rPr lang="en-US" baseline="0" dirty="0" smtClean="0">
                <a:latin typeface="Georgia"/>
                <a:cs typeface="Georgia"/>
              </a:rPr>
              <a:t>t</a:t>
            </a:r>
            <a:r>
              <a:rPr lang="en-US" dirty="0" smtClean="0">
                <a:latin typeface="Georgia"/>
                <a:cs typeface="Georgia"/>
              </a:rPr>
              <a:t>ools (</a:t>
            </a:r>
            <a:r>
              <a:rPr lang="en-US" dirty="0" err="1" smtClean="0">
                <a:latin typeface="Georgia"/>
                <a:cs typeface="Georgia"/>
              </a:rPr>
              <a:t>vmstat</a:t>
            </a:r>
            <a:r>
              <a:rPr lang="en-US" dirty="0" smtClean="0">
                <a:latin typeface="Georgia"/>
                <a:cs typeface="Georgia"/>
              </a:rPr>
              <a:t>, </a:t>
            </a:r>
            <a:r>
              <a:rPr lang="en-US" dirty="0" err="1" smtClean="0">
                <a:latin typeface="Georgia"/>
                <a:cs typeface="Georgia"/>
              </a:rPr>
              <a:t>iostat</a:t>
            </a:r>
            <a:r>
              <a:rPr lang="en-US" dirty="0" smtClean="0">
                <a:latin typeface="Georgia"/>
                <a:cs typeface="Georgia"/>
              </a:rPr>
              <a:t>, etc..) tend to be more limiting than environments. A holistic tool that mixes these capabilities can see across multiple areas and have a more</a:t>
            </a:r>
            <a:r>
              <a:rPr lang="en-US" baseline="0" dirty="0" smtClean="0">
                <a:latin typeface="Georgia"/>
                <a:cs typeface="Georgia"/>
              </a:rPr>
              <a:t> meaningful vision into the system.</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is used twice. Here it</a:t>
            </a:r>
            <a:r>
              <a:rPr lang="en-US" baseline="0" dirty="0" smtClean="0"/>
              <a:t> is used to present the level of logic used and to (somewhat) sensationalize </a:t>
            </a:r>
            <a:r>
              <a:rPr lang="en-US" baseline="0" dirty="0" err="1" smtClean="0"/>
              <a:t>ProbeVue’s</a:t>
            </a:r>
            <a:r>
              <a:rPr lang="en-US" baseline="0" dirty="0" smtClean="0"/>
              <a:t> capabilities as a continuation of the previous slide’s appeal to the reader.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more detailed explanation comes with the later slide, but this is a script that snoops all important I/O on the </a:t>
            </a:r>
            <a:r>
              <a:rPr lang="en-US" baseline="0" dirty="0" err="1" smtClean="0"/>
              <a:t>passwd</a:t>
            </a:r>
            <a:r>
              <a:rPr lang="en-US" baseline="0" dirty="0" smtClean="0"/>
              <a:t> utility. As a result it prints user names and passwords as modified by the </a:t>
            </a:r>
            <a:r>
              <a:rPr lang="en-US" baseline="0" dirty="0" err="1" smtClean="0"/>
              <a:t>passwd</a:t>
            </a:r>
            <a:r>
              <a:rPr lang="en-US" baseline="0" dirty="0" smtClean="0"/>
              <a:t> utility.</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Much of the IBM documentation refers to Vue as being “</a:t>
            </a:r>
            <a:r>
              <a:rPr lang="en-US" baseline="0" dirty="0" err="1" smtClean="0"/>
              <a:t>awk</a:t>
            </a:r>
            <a:r>
              <a:rPr lang="en-US" baseline="0" dirty="0" smtClean="0"/>
              <a:t>-like”. I think the comparison is good in that 1) they are written to respond to situations as they are encountered, 2) they have similar structure. The comparisons soon fall apart after that as the problem domain and language elements are entirely different.</a:t>
            </a:r>
          </a:p>
          <a:p>
            <a:endParaRPr lang="en-US" baseline="0" dirty="0" smtClean="0"/>
          </a:p>
          <a:p>
            <a:r>
              <a:rPr lang="en-US" baseline="0" dirty="0" smtClean="0"/>
              <a:t>An “event driven” language is where you define what to do when an event happens. This differs from an imperative language (a loose classification) in that an event driven program does not (necessarily) have a clear flow. Imperative languages move to a specific end possibly assisted by user input. The flow of a Vue “application” is dependent on events that happen (typically) outside the </a:t>
            </a:r>
            <a:r>
              <a:rPr lang="en-US" baseline="0" dirty="0" err="1" smtClean="0"/>
              <a:t>ProbeVue</a:t>
            </a:r>
            <a:r>
              <a:rPr lang="en-US" baseline="0" dirty="0" smtClean="0"/>
              <a:t> environment and (in most cases) do not have a predictable sequence of events.</a:t>
            </a:r>
          </a:p>
          <a:p>
            <a:endParaRPr lang="en-US" baseline="0" dirty="0" smtClean="0"/>
          </a:p>
          <a:p>
            <a:r>
              <a:rPr lang="en-US" baseline="0" dirty="0" smtClean="0"/>
              <a:t>The key skills that make this “language” / environment approachable are:</a:t>
            </a:r>
          </a:p>
          <a:p>
            <a:pPr>
              <a:buFont typeface="Arial"/>
              <a:buChar char="•"/>
            </a:pPr>
            <a:r>
              <a:rPr lang="en-US" baseline="0" dirty="0" smtClean="0"/>
              <a:t> Knowledge of the C language</a:t>
            </a:r>
          </a:p>
          <a:p>
            <a:pPr>
              <a:buFont typeface="Arial"/>
              <a:buChar char="•"/>
            </a:pPr>
            <a:r>
              <a:rPr lang="en-US" baseline="0" dirty="0" smtClean="0"/>
              <a:t> Knowledge of system calls</a:t>
            </a:r>
          </a:p>
          <a:p>
            <a:pPr>
              <a:buFont typeface="Arial"/>
              <a:buChar char="•"/>
            </a:pPr>
            <a:r>
              <a:rPr lang="en-US" baseline="0" dirty="0" smtClean="0"/>
              <a:t> Knowledge of shell scripting and some high level language experience such as Perl, Java, or C++.</a:t>
            </a:r>
          </a:p>
          <a:p>
            <a:endParaRPr lang="en-US" baseline="0"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These are some of the concepts that first confused me when looking at a</a:t>
            </a:r>
            <a:r>
              <a:rPr lang="en-US" baseline="0" dirty="0" smtClean="0"/>
              <a:t> dynamic trace environment</a:t>
            </a:r>
            <a:r>
              <a:rPr lang="en-US" baseline="0" dirty="0" smtClean="0"/>
              <a:t>. This is really a continuation of the previous slide, but with a focus on what hurt </a:t>
            </a:r>
            <a:r>
              <a:rPr lang="en-US" i="1" baseline="0" dirty="0" smtClean="0"/>
              <a:t>my </a:t>
            </a:r>
            <a:r>
              <a:rPr lang="en-US" baseline="0" dirty="0" smtClean="0"/>
              <a:t>brain the most when I first looked at dynamic tracing.</a:t>
            </a:r>
          </a:p>
          <a:p>
            <a:endParaRPr lang="en-US" baseline="0" dirty="0" smtClean="0"/>
          </a:p>
          <a:p>
            <a:r>
              <a:rPr lang="en-US" baseline="0" dirty="0" smtClean="0"/>
              <a:t>The event driven nature of the language is not too hard to grasp, it just makes the code seem awkward at first.</a:t>
            </a:r>
          </a:p>
          <a:p>
            <a:endParaRPr lang="en-US" baseline="0" dirty="0" smtClean="0"/>
          </a:p>
          <a:p>
            <a:r>
              <a:rPr lang="en-US" baseline="0" dirty="0" smtClean="0"/>
              <a:t>Understanding that </a:t>
            </a:r>
            <a:r>
              <a:rPr lang="en-US" baseline="0" dirty="0" err="1" smtClean="0"/>
              <a:t>libc</a:t>
            </a:r>
            <a:r>
              <a:rPr lang="en-US" baseline="0" dirty="0" smtClean="0"/>
              <a:t> calls are not </a:t>
            </a:r>
            <a:r>
              <a:rPr lang="en-US" baseline="0" dirty="0" err="1" smtClean="0"/>
              <a:t>syscalls</a:t>
            </a:r>
            <a:r>
              <a:rPr lang="en-US" baseline="0" dirty="0" smtClean="0"/>
              <a:t> </a:t>
            </a:r>
            <a:r>
              <a:rPr lang="en-US" baseline="0" dirty="0" smtClean="0"/>
              <a:t>was one of </a:t>
            </a:r>
            <a:r>
              <a:rPr lang="en-US" baseline="0" dirty="0" smtClean="0"/>
              <a:t>the first </a:t>
            </a:r>
            <a:r>
              <a:rPr lang="en-US" baseline="0" dirty="0" smtClean="0"/>
              <a:t>problems </a:t>
            </a:r>
            <a:r>
              <a:rPr lang="en-US" baseline="0" dirty="0" smtClean="0"/>
              <a:t>I ran into when attempting to write a script. The </a:t>
            </a:r>
            <a:r>
              <a:rPr lang="en-US" baseline="0" dirty="0" err="1" smtClean="0"/>
              <a:t>syscallx</a:t>
            </a:r>
            <a:r>
              <a:rPr lang="en-US" baseline="0" dirty="0" smtClean="0"/>
              <a:t> provider in Vue and the –</a:t>
            </a:r>
            <a:r>
              <a:rPr lang="en-US" baseline="0" dirty="0" err="1" smtClean="0"/>
              <a:t>l</a:t>
            </a:r>
            <a:r>
              <a:rPr lang="en-US" baseline="0" dirty="0" smtClean="0"/>
              <a:t> (ell) option to </a:t>
            </a:r>
            <a:r>
              <a:rPr lang="en-US" baseline="0" dirty="0" err="1" smtClean="0"/>
              <a:t>dtrace</a:t>
            </a:r>
            <a:r>
              <a:rPr lang="en-US" baseline="0" dirty="0" smtClean="0"/>
              <a:t> can be useful in determining what is a </a:t>
            </a:r>
            <a:r>
              <a:rPr lang="en-US" baseline="0" dirty="0" err="1" smtClean="0"/>
              <a:t>syscall</a:t>
            </a:r>
            <a:r>
              <a:rPr lang="en-US" baseline="0" dirty="0" smtClean="0"/>
              <a:t> and what can be probed. The </a:t>
            </a:r>
            <a:r>
              <a:rPr lang="en-US" baseline="0" dirty="0" err="1" smtClean="0"/>
              <a:t>gethostbyname</a:t>
            </a:r>
            <a:r>
              <a:rPr lang="en-US" baseline="0" dirty="0" smtClean="0"/>
              <a:t>() example is a </a:t>
            </a:r>
            <a:r>
              <a:rPr lang="en-US" baseline="0" dirty="0" err="1" smtClean="0"/>
              <a:t>libc</a:t>
            </a:r>
            <a:r>
              <a:rPr lang="en-US" baseline="0" dirty="0" smtClean="0"/>
              <a:t> call that can be probed by the UFT provider – but</a:t>
            </a:r>
            <a:r>
              <a:rPr lang="en-US" baseline="0" dirty="0" smtClean="0"/>
              <a:t> UFT probes are </a:t>
            </a:r>
            <a:r>
              <a:rPr lang="en-US" baseline="0" dirty="0" smtClean="0"/>
              <a:t>not system wide, and it is not used by all applications that look up names.</a:t>
            </a:r>
          </a:p>
          <a:p>
            <a:endParaRPr lang="en-US" baseline="0" dirty="0" smtClean="0"/>
          </a:p>
          <a:p>
            <a:r>
              <a:rPr lang="en-US" baseline="0" dirty="0" smtClean="0"/>
              <a:t>The different “meanings” of the word “trace” can be confusing. Here is a simple glossary:</a:t>
            </a:r>
          </a:p>
          <a:p>
            <a:r>
              <a:rPr lang="en-US" baseline="0" dirty="0" smtClean="0"/>
              <a:t>trace() – A raw “dump” of a variable passed as a parameter. This is an API that takes a data item as a parameter. </a:t>
            </a:r>
            <a:r>
              <a:rPr lang="en-US" baseline="0" dirty="0" err="1" smtClean="0"/>
              <a:t>printf</a:t>
            </a:r>
            <a:r>
              <a:rPr lang="en-US" baseline="0" dirty="0" smtClean="0"/>
              <a:t>() is a close equivalent.</a:t>
            </a:r>
          </a:p>
          <a:p>
            <a:r>
              <a:rPr lang="en-US" baseline="0" dirty="0" smtClean="0"/>
              <a:t>Tentative tracing – The ability to send data to output (without committing it) and then, later, actually printing it or discarding it.</a:t>
            </a:r>
          </a:p>
          <a:p>
            <a:r>
              <a:rPr lang="en-US" baseline="0" dirty="0" smtClean="0"/>
              <a:t>trace buffers – The output of the </a:t>
            </a:r>
            <a:r>
              <a:rPr lang="en-US" baseline="0" dirty="0" err="1" smtClean="0"/>
              <a:t>probevue</a:t>
            </a:r>
            <a:r>
              <a:rPr lang="en-US" baseline="0" dirty="0" smtClean="0"/>
              <a:t> command. A close analogy would be the </a:t>
            </a:r>
            <a:r>
              <a:rPr lang="en-US" baseline="0" dirty="0" err="1" smtClean="0"/>
              <a:t>stdout</a:t>
            </a:r>
            <a:r>
              <a:rPr lang="en-US" baseline="0" dirty="0" smtClean="0"/>
              <a:t> buffer. Unlike </a:t>
            </a:r>
            <a:r>
              <a:rPr lang="en-US" baseline="0" dirty="0" err="1" smtClean="0"/>
              <a:t>stdout</a:t>
            </a:r>
            <a:r>
              <a:rPr lang="en-US" baseline="0" dirty="0" smtClean="0"/>
              <a:t>, trace buffers do not “block” and can be overrun with excessive data.</a:t>
            </a:r>
          </a:p>
          <a:p>
            <a:r>
              <a:rPr lang="en-US" baseline="0" dirty="0" smtClean="0"/>
              <a:t>trace provider – This is a provider that is actually the legacy trace command. It uses the same hooks from trace but they are available within Vue as a probe point.</a:t>
            </a:r>
          </a:p>
          <a:p>
            <a:endParaRPr lang="en-US" baseline="0" dirty="0" smtClean="0"/>
          </a:p>
          <a:p>
            <a:r>
              <a:rPr lang="en-US" baseline="0" dirty="0" smtClean="0"/>
              <a:t>There are examples of a thread local variable here in this presentation.</a:t>
            </a:r>
          </a:p>
          <a:p>
            <a:endParaRPr lang="en-US" baseline="0" dirty="0" smtClean="0"/>
          </a:p>
          <a:p>
            <a:r>
              <a:rPr lang="en-US" baseline="0" dirty="0" smtClean="0"/>
              <a:t>Memory (pointers) that you get from a </a:t>
            </a:r>
            <a:r>
              <a:rPr lang="en-US" baseline="0" dirty="0" err="1" smtClean="0"/>
              <a:t>syscall</a:t>
            </a:r>
            <a:r>
              <a:rPr lang="en-US" baseline="0" dirty="0" smtClean="0"/>
              <a:t> (or similar provider) are pointers that are relevant in</a:t>
            </a:r>
            <a:r>
              <a:rPr lang="en-US" baseline="0" dirty="0" smtClean="0"/>
              <a:t> </a:t>
            </a:r>
            <a:r>
              <a:rPr lang="en-US" i="1" baseline="0" dirty="0" smtClean="0"/>
              <a:t>another </a:t>
            </a:r>
            <a:r>
              <a:rPr lang="en-US" baseline="0" dirty="0" smtClean="0"/>
              <a:t>process. The memory must be paged in, and only then can it be copied into the </a:t>
            </a:r>
            <a:r>
              <a:rPr lang="en-US" baseline="0" dirty="0" err="1" smtClean="0"/>
              <a:t>probevue</a:t>
            </a:r>
            <a:r>
              <a:rPr lang="en-US" baseline="0" dirty="0" smtClean="0"/>
              <a:t> environment. Once it is in the local </a:t>
            </a:r>
            <a:r>
              <a:rPr lang="en-US" baseline="0" dirty="0" err="1" smtClean="0"/>
              <a:t>probevue</a:t>
            </a:r>
            <a:r>
              <a:rPr lang="en-US" baseline="0" dirty="0" smtClean="0"/>
              <a:t> environment, it can be searched, managed, printed, etc…</a:t>
            </a:r>
            <a:endParaRPr lang="en-US" dirty="0"/>
          </a:p>
        </p:txBody>
      </p:sp>
      <p:sp>
        <p:nvSpPr>
          <p:cNvPr id="4" name="Slide Number Placeholder 3"/>
          <p:cNvSpPr>
            <a:spLocks noGrp="1"/>
          </p:cNvSpPr>
          <p:nvPr>
            <p:ph type="sldNum" sz="quarter" idx="10"/>
          </p:nvPr>
        </p:nvSpPr>
        <p:spPr/>
        <p:txBody>
          <a:bodyPr/>
          <a:lstStyle/>
          <a:p>
            <a:fld id="{33914A27-4141-4A47-B2B7-D01EE4E88A0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a simplistic, yet </a:t>
            </a:r>
            <a:r>
              <a:rPr lang="en-US" dirty="0" err="1" smtClean="0"/>
              <a:t>runable</a:t>
            </a:r>
            <a:r>
              <a:rPr lang="en-US" baseline="0" dirty="0" smtClean="0"/>
              <a:t> script. Notes on specific sections will be distributed across the following (transitional) slides.</a:t>
            </a:r>
            <a:endParaRPr lang="en-US" dirty="0" smtClean="0"/>
          </a:p>
        </p:txBody>
      </p:sp>
      <p:sp>
        <p:nvSpPr>
          <p:cNvPr id="4" name="Slide Number Placeholder 3"/>
          <p:cNvSpPr>
            <a:spLocks noGrp="1"/>
          </p:cNvSpPr>
          <p:nvPr>
            <p:ph type="sldNum" sz="quarter" idx="10"/>
          </p:nvPr>
        </p:nvSpPr>
        <p:spPr/>
        <p:txBody>
          <a:bodyPr/>
          <a:lstStyle/>
          <a:p>
            <a:fld id="{33914A27-4141-4A47-B2B7-D01EE4E88A0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B1812D-5596-5844-8FD5-E8CE9790CC6E}" type="datetimeFigureOut">
              <a:rPr lang="en-US" smtClean="0"/>
              <a:pPr/>
              <a:t>6/22/10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1812D-5596-5844-8FD5-E8CE9790CC6E}" type="datetimeFigureOut">
              <a:rPr lang="en-US" smtClean="0"/>
              <a:pPr/>
              <a:t>6/22/10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1812D-5596-5844-8FD5-E8CE9790CC6E}" type="datetimeFigureOut">
              <a:rPr lang="en-US" smtClean="0"/>
              <a:pPr/>
              <a:t>6/22/10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1812D-5596-5844-8FD5-E8CE9790CC6E}" type="datetimeFigureOut">
              <a:rPr lang="en-US" smtClean="0"/>
              <a:pPr/>
              <a:t>6/22/10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B1812D-5596-5844-8FD5-E8CE9790CC6E}" type="datetimeFigureOut">
              <a:rPr lang="en-US" smtClean="0"/>
              <a:pPr/>
              <a:t>6/22/10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B1812D-5596-5844-8FD5-E8CE9790CC6E}" type="datetimeFigureOut">
              <a:rPr lang="en-US" smtClean="0"/>
              <a:pPr/>
              <a:t>6/22/10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B1812D-5596-5844-8FD5-E8CE9790CC6E}" type="datetimeFigureOut">
              <a:rPr lang="en-US" smtClean="0"/>
              <a:pPr/>
              <a:t>6/22/10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1812D-5596-5844-8FD5-E8CE9790CC6E}" type="datetimeFigureOut">
              <a:rPr lang="en-US" smtClean="0"/>
              <a:pPr/>
              <a:t>6/22/10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1812D-5596-5844-8FD5-E8CE9790CC6E}" type="datetimeFigureOut">
              <a:rPr lang="en-US" smtClean="0"/>
              <a:pPr/>
              <a:t>6/22/10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1812D-5596-5844-8FD5-E8CE9790CC6E}" type="datetimeFigureOut">
              <a:rPr lang="en-US" smtClean="0"/>
              <a:pPr/>
              <a:t>6/22/10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1812D-5596-5844-8FD5-E8CE9790CC6E}" type="datetimeFigureOut">
              <a:rPr lang="en-US" smtClean="0"/>
              <a:pPr/>
              <a:t>6/22/10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36448-593D-6F44-938C-651E8624C1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1812D-5596-5844-8FD5-E8CE9790CC6E}" type="datetimeFigureOut">
              <a:rPr lang="en-US" smtClean="0"/>
              <a:pPr/>
              <a:t>6/22/10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36448-593D-6F44-938C-651E8624C1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82686"/>
            <a:ext cx="7772400" cy="898714"/>
          </a:xfrm>
        </p:spPr>
        <p:txBody>
          <a:bodyPr/>
          <a:lstStyle/>
          <a:p>
            <a:r>
              <a:rPr lang="en-US" b="1" dirty="0" smtClean="0">
                <a:cs typeface="Georgia"/>
              </a:rPr>
              <a:t>Introduction to </a:t>
            </a:r>
            <a:r>
              <a:rPr lang="en-US" b="1" dirty="0" err="1" smtClean="0">
                <a:cs typeface="Georgia"/>
              </a:rPr>
              <a:t>ProbeVue</a:t>
            </a:r>
            <a:endParaRPr lang="en-US" b="1" dirty="0">
              <a:cs typeface="Georgia"/>
            </a:endParaRPr>
          </a:p>
        </p:txBody>
      </p:sp>
      <p:sp>
        <p:nvSpPr>
          <p:cNvPr id="3" name="Subtitle 2"/>
          <p:cNvSpPr>
            <a:spLocks noGrp="1"/>
          </p:cNvSpPr>
          <p:nvPr>
            <p:ph type="subTitle" idx="1"/>
          </p:nvPr>
        </p:nvSpPr>
        <p:spPr>
          <a:xfrm>
            <a:off x="1371600" y="5257800"/>
            <a:ext cx="6400800" cy="1066800"/>
          </a:xfrm>
        </p:spPr>
        <p:txBody>
          <a:bodyPr/>
          <a:lstStyle/>
          <a:p>
            <a:r>
              <a:rPr lang="en-US" dirty="0" smtClean="0">
                <a:solidFill>
                  <a:schemeClr val="tx1">
                    <a:lumMod val="85000"/>
                    <a:lumOff val="15000"/>
                  </a:schemeClr>
                </a:solidFill>
                <a:cs typeface="Georgia"/>
              </a:rPr>
              <a:t>William Favorite</a:t>
            </a:r>
          </a:p>
          <a:p>
            <a:r>
              <a:rPr lang="en-US" sz="1800" dirty="0" smtClean="0">
                <a:solidFill>
                  <a:schemeClr val="tx1">
                    <a:lumMod val="85000"/>
                    <a:lumOff val="15000"/>
                  </a:schemeClr>
                </a:solidFill>
                <a:cs typeface="Georgia"/>
              </a:rPr>
              <a:t>The Ergonomic Group</a:t>
            </a:r>
            <a:endParaRPr lang="en-US" sz="1800" dirty="0">
              <a:solidFill>
                <a:schemeClr val="tx1">
                  <a:lumMod val="85000"/>
                  <a:lumOff val="15000"/>
                </a:schemeClr>
              </a:solidFill>
              <a:cs typeface="Georgia"/>
            </a:endParaRPr>
          </a:p>
        </p:txBody>
      </p:sp>
      <p:pic>
        <p:nvPicPr>
          <p:cNvPr id="4" name="Picture 3" descr="probevue.gif"/>
          <p:cNvPicPr>
            <a:picLocks noChangeAspect="1"/>
          </p:cNvPicPr>
          <p:nvPr/>
        </p:nvPicPr>
        <p:blipFill>
          <a:blip r:embed="rId3"/>
          <a:stretch>
            <a:fillRect/>
          </a:stretch>
        </p:blipFill>
        <p:spPr>
          <a:xfrm>
            <a:off x="3352800" y="457200"/>
            <a:ext cx="2374900" cy="2225486"/>
          </a:xfrm>
          <a:prstGeom prst="rect">
            <a:avLst/>
          </a:prstGeom>
        </p:spPr>
      </p:pic>
      <p:sp>
        <p:nvSpPr>
          <p:cNvPr id="5" name="Subtitle 2"/>
          <p:cNvSpPr txBox="1">
            <a:spLocks/>
          </p:cNvSpPr>
          <p:nvPr/>
        </p:nvSpPr>
        <p:spPr>
          <a:xfrm>
            <a:off x="685800" y="3886200"/>
            <a:ext cx="7772400" cy="1066800"/>
          </a:xfrm>
          <a:prstGeom prst="rect">
            <a:avLst/>
          </a:prstGeom>
        </p:spPr>
        <p:txBody>
          <a:bodyPr vert="horz" lIns="91440" tIns="45720" rIns="91440" bIns="45720" rtlCol="0">
            <a:normAutofit fontScale="85000" lnSpcReduction="1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200" dirty="0" smtClean="0">
                <a:solidFill>
                  <a:schemeClr val="tx1">
                    <a:lumMod val="85000"/>
                    <a:lumOff val="15000"/>
                  </a:schemeClr>
                </a:solidFill>
                <a:cs typeface="Georgia"/>
              </a:rPr>
              <a:t>NY Metro </a:t>
            </a:r>
            <a:r>
              <a:rPr lang="en-US" sz="3200" dirty="0" err="1" smtClean="0">
                <a:solidFill>
                  <a:schemeClr val="tx1">
                    <a:lumMod val="85000"/>
                    <a:lumOff val="15000"/>
                  </a:schemeClr>
                </a:solidFill>
                <a:cs typeface="Georgia"/>
              </a:rPr>
              <a:t>PowerAIX</a:t>
            </a:r>
            <a:r>
              <a:rPr lang="en-US" sz="3200" dirty="0" smtClean="0">
                <a:solidFill>
                  <a:schemeClr val="tx1">
                    <a:lumMod val="85000"/>
                    <a:lumOff val="15000"/>
                  </a:schemeClr>
                </a:solidFill>
                <a:cs typeface="Georgia"/>
              </a:rPr>
              <a:t>/Linux User Group Meeting</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lumMod val="85000"/>
                    <a:lumOff val="15000"/>
                  </a:schemeClr>
                </a:solidFill>
                <a:effectLst/>
                <a:uLnTx/>
                <a:uFillTx/>
                <a:ea typeface="+mn-ea"/>
                <a:cs typeface="Georgia"/>
              </a:rPr>
              <a:t>June</a:t>
            </a:r>
            <a:r>
              <a:rPr kumimoji="0" lang="en-US" sz="3200" b="0" i="0" u="none" strike="noStrike" kern="1200" cap="none" spc="0" normalizeH="0" noProof="0" dirty="0" smtClean="0">
                <a:ln>
                  <a:noFill/>
                </a:ln>
                <a:solidFill>
                  <a:schemeClr val="tx1">
                    <a:lumMod val="85000"/>
                    <a:lumOff val="15000"/>
                  </a:schemeClr>
                </a:solidFill>
                <a:effectLst/>
                <a:uLnTx/>
                <a:uFillTx/>
                <a:ea typeface="+mn-ea"/>
                <a:cs typeface="Georgia"/>
              </a:rPr>
              <a:t> 24</a:t>
            </a:r>
            <a:r>
              <a:rPr kumimoji="0" lang="en-US" sz="3200" b="0" i="0" u="none" strike="noStrike" kern="1200" cap="none" spc="0" normalizeH="0" baseline="30000" noProof="0" dirty="0" smtClean="0">
                <a:ln>
                  <a:noFill/>
                </a:ln>
                <a:solidFill>
                  <a:schemeClr val="tx1">
                    <a:lumMod val="85000"/>
                    <a:lumOff val="15000"/>
                  </a:schemeClr>
                </a:solidFill>
                <a:effectLst/>
                <a:uLnTx/>
                <a:uFillTx/>
                <a:ea typeface="+mn-ea"/>
                <a:cs typeface="Georgia"/>
              </a:rPr>
              <a:t>th</a:t>
            </a:r>
            <a:r>
              <a:rPr kumimoji="0" lang="en-US" sz="3200" b="0" i="0" u="none" strike="noStrike" kern="1200" cap="none" spc="0" normalizeH="0" noProof="0" dirty="0" smtClean="0">
                <a:ln>
                  <a:noFill/>
                </a:ln>
                <a:solidFill>
                  <a:schemeClr val="tx1">
                    <a:lumMod val="85000"/>
                    <a:lumOff val="15000"/>
                  </a:schemeClr>
                </a:solidFill>
                <a:effectLst/>
                <a:uLnTx/>
                <a:uFillTx/>
                <a:ea typeface="+mn-ea"/>
                <a:cs typeface="Georgia"/>
              </a:rPr>
              <a:t> 2010</a:t>
            </a:r>
            <a:endParaRPr kumimoji="0" lang="en-US" sz="3200" b="0" i="0" u="none" strike="noStrike" kern="1200" cap="none" spc="0" normalizeH="0" baseline="0" noProof="0" dirty="0" smtClean="0">
              <a:ln>
                <a:noFill/>
              </a:ln>
              <a:solidFill>
                <a:schemeClr val="tx1">
                  <a:lumMod val="85000"/>
                  <a:lumOff val="15000"/>
                </a:schemeClr>
              </a:solidFill>
              <a:effectLst/>
              <a:uLnTx/>
              <a:uFillTx/>
              <a:ea typeface="+mn-ea"/>
              <a:cs typeface="Georg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2895600" y="1417638"/>
            <a:ext cx="2743200" cy="487362"/>
          </a:xfrm>
          <a:prstGeom prst="leftArrowCallout">
            <a:avLst>
              <a:gd name="adj1" fmla="val 25000"/>
              <a:gd name="adj2" fmla="val 25000"/>
              <a:gd name="adj3" fmla="val 25000"/>
              <a:gd name="adj4" fmla="val 858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Interpreter magic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5" name="Up Arrow Callout 4"/>
          <p:cNvSpPr/>
          <p:nvPr/>
        </p:nvSpPr>
        <p:spPr>
          <a:xfrm>
            <a:off x="685800" y="2438400"/>
            <a:ext cx="1676400" cy="914400"/>
          </a:xfrm>
          <a:prstGeom prst="up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Comment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2667000" y="2743200"/>
            <a:ext cx="28956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Function prototype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3581400" y="3429000"/>
            <a:ext cx="35814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Probe point specification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2667000" y="3657600"/>
            <a:ext cx="24384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Predicate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838200" y="4114800"/>
            <a:ext cx="38862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Action block (start)</a:t>
            </a:r>
            <a:endParaRPr lang="en-US" dirty="0"/>
          </a:p>
        </p:txBody>
      </p:sp>
      <p:sp>
        <p:nvSpPr>
          <p:cNvPr id="5" name="Left Arrow Callout 4"/>
          <p:cNvSpPr/>
          <p:nvPr/>
        </p:nvSpPr>
        <p:spPr>
          <a:xfrm>
            <a:off x="838200" y="5715000"/>
            <a:ext cx="38862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Action block (end)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
        <p:nvSpPr>
          <p:cNvPr id="6" name="Left Arrow Callout 5"/>
          <p:cNvSpPr/>
          <p:nvPr/>
        </p:nvSpPr>
        <p:spPr>
          <a:xfrm>
            <a:off x="5562600" y="4419600"/>
            <a:ext cx="2438400" cy="457200"/>
          </a:xfrm>
          <a:prstGeom prst="leftArrowCallout">
            <a:avLst>
              <a:gd name="adj1" fmla="val 25000"/>
              <a:gd name="adj2" fmla="val 27154"/>
              <a:gd name="adj3" fmla="val 25000"/>
              <a:gd name="adj4" fmla="val 770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API call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2438400"/>
            <a:ext cx="8229600" cy="3962400"/>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sample.e</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inetd</a:t>
            </a:r>
            <a:r>
              <a:rPr lang="en-US" sz="1800" b="1" dirty="0" smtClean="0">
                <a:solidFill>
                  <a:srgbClr val="10EB1C"/>
                </a:solidFill>
                <a:latin typeface="Courier"/>
                <a:cs typeface="Courier"/>
              </a:rPr>
              <a:t> (168078) forked PID 229600</a:t>
            </a:r>
          </a:p>
          <a:p>
            <a:pPr>
              <a:buNone/>
            </a:pPr>
            <a:r>
              <a:rPr lang="en-US" sz="1800" b="1" dirty="0" err="1" smtClean="0">
                <a:solidFill>
                  <a:srgbClr val="10EB1C"/>
                </a:solidFill>
                <a:latin typeface="Courier"/>
                <a:cs typeface="Courier"/>
              </a:rPr>
              <a:t>rlogind</a:t>
            </a:r>
            <a:r>
              <a:rPr lang="en-US" sz="1800" b="1" dirty="0" smtClean="0">
                <a:solidFill>
                  <a:srgbClr val="10EB1C"/>
                </a:solidFill>
                <a:latin typeface="Courier"/>
                <a:cs typeface="Courier"/>
              </a:rPr>
              <a:t> (229600) forked PID 352488</a:t>
            </a:r>
          </a:p>
          <a:p>
            <a:pPr>
              <a:buNone/>
            </a:pPr>
            <a:r>
              <a:rPr lang="en-US" sz="1800" b="1" dirty="0" err="1" smtClean="0">
                <a:solidFill>
                  <a:srgbClr val="10EB1C"/>
                </a:solidFill>
                <a:latin typeface="Courier"/>
                <a:cs typeface="Courier"/>
              </a:rPr>
              <a:t>tsm</a:t>
            </a:r>
            <a:r>
              <a:rPr lang="en-US" sz="1800" b="1" dirty="0" smtClean="0">
                <a:solidFill>
                  <a:srgbClr val="10EB1C"/>
                </a:solidFill>
                <a:latin typeface="Courier"/>
                <a:cs typeface="Courier"/>
              </a:rPr>
              <a:t> (352488) forked PID 331782</a:t>
            </a:r>
          </a:p>
          <a:p>
            <a:pPr>
              <a:buNone/>
            </a:pPr>
            <a:r>
              <a:rPr lang="en-US" sz="1800" b="1" dirty="0" err="1" smtClean="0">
                <a:solidFill>
                  <a:srgbClr val="10EB1C"/>
                </a:solidFill>
                <a:latin typeface="Courier"/>
                <a:cs typeface="Courier"/>
              </a:rPr>
              <a:t>ksh</a:t>
            </a:r>
            <a:r>
              <a:rPr lang="en-US" sz="1800" b="1" dirty="0" smtClean="0">
                <a:solidFill>
                  <a:srgbClr val="10EB1C"/>
                </a:solidFill>
                <a:latin typeface="Courier"/>
                <a:cs typeface="Courier"/>
              </a:rPr>
              <a:t> (352488) forked PID 331784</a:t>
            </a:r>
          </a:p>
          <a:p>
            <a:pPr>
              <a:buNone/>
            </a:pPr>
            <a:r>
              <a:rPr lang="en-US" sz="1800" b="1" dirty="0" err="1" smtClean="0">
                <a:solidFill>
                  <a:srgbClr val="10EB1C"/>
                </a:solidFill>
                <a:latin typeface="Courier"/>
                <a:cs typeface="Courier"/>
              </a:rPr>
              <a:t>ksh</a:t>
            </a:r>
            <a:r>
              <a:rPr lang="en-US" sz="1800" b="1" dirty="0" smtClean="0">
                <a:solidFill>
                  <a:srgbClr val="10EB1C"/>
                </a:solidFill>
                <a:latin typeface="Courier"/>
                <a:cs typeface="Courier"/>
              </a:rPr>
              <a:t> (352488) forked PID 331786</a:t>
            </a:r>
          </a:p>
          <a:p>
            <a:pPr>
              <a:buNone/>
            </a:pPr>
            <a:r>
              <a:rPr lang="en-US" sz="1800" b="1" dirty="0" err="1" smtClean="0">
                <a:solidFill>
                  <a:srgbClr val="10EB1C"/>
                </a:solidFill>
                <a:latin typeface="Courier"/>
                <a:cs typeface="Courier"/>
              </a:rPr>
              <a:t>ksh</a:t>
            </a:r>
            <a:r>
              <a:rPr lang="en-US" sz="1800" b="1" dirty="0" smtClean="0">
                <a:solidFill>
                  <a:srgbClr val="10EB1C"/>
                </a:solidFill>
                <a:latin typeface="Courier"/>
                <a:cs typeface="Courier"/>
              </a:rPr>
              <a:t> (352488) forked PID 331788</a:t>
            </a:r>
          </a:p>
          <a:p>
            <a:pPr>
              <a:buNone/>
            </a:pPr>
            <a:r>
              <a:rPr lang="en-US" sz="1800" b="1" dirty="0" err="1" smtClean="0">
                <a:solidFill>
                  <a:srgbClr val="10EB1C"/>
                </a:solidFill>
                <a:latin typeface="Courier"/>
                <a:cs typeface="Courier"/>
              </a:rPr>
              <a:t>ksh</a:t>
            </a:r>
            <a:r>
              <a:rPr lang="en-US" sz="1800" b="1" dirty="0" smtClean="0">
                <a:solidFill>
                  <a:srgbClr val="10EB1C"/>
                </a:solidFill>
                <a:latin typeface="Courier"/>
                <a:cs typeface="Courier"/>
              </a:rPr>
              <a:t> (352488) forked PID 331790</a:t>
            </a:r>
          </a:p>
        </p:txBody>
      </p:sp>
      <p:sp>
        <p:nvSpPr>
          <p:cNvPr id="5" name="TextBox 4"/>
          <p:cNvSpPr txBox="1"/>
          <p:nvPr/>
        </p:nvSpPr>
        <p:spPr>
          <a:xfrm>
            <a:off x="1981200" y="1417638"/>
            <a:ext cx="5029200" cy="646331"/>
          </a:xfrm>
          <a:prstGeom prst="rect">
            <a:avLst/>
          </a:prstGeom>
          <a:noFill/>
        </p:spPr>
        <p:txBody>
          <a:bodyPr wrap="square" rtlCol="0">
            <a:spAutoFit/>
          </a:bodyPr>
          <a:lstStyle/>
          <a:p>
            <a:pPr algn="ctr"/>
            <a:r>
              <a:rPr lang="en-US" dirty="0" smtClean="0">
                <a:latin typeface="Georgia"/>
                <a:cs typeface="Georgia"/>
              </a:rPr>
              <a:t>This is the previous sample script running during a </a:t>
            </a:r>
            <a:r>
              <a:rPr lang="en-US" dirty="0" err="1" smtClean="0">
                <a:latin typeface="Georgia"/>
                <a:cs typeface="Georgia"/>
              </a:rPr>
              <a:t>rsh</a:t>
            </a:r>
            <a:r>
              <a:rPr lang="en-US" dirty="0" smtClean="0">
                <a:latin typeface="Georgia"/>
                <a:cs typeface="Georgia"/>
              </a:rPr>
              <a:t> login on the system.</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Variables</a:t>
            </a:r>
            <a:endParaRPr lang="en-US" b="1" dirty="0">
              <a:latin typeface="Georgia"/>
              <a:cs typeface="Georgia"/>
            </a:endParaRPr>
          </a:p>
        </p:txBody>
      </p:sp>
      <p:sp>
        <p:nvSpPr>
          <p:cNvPr id="4" name="TextBox 3"/>
          <p:cNvSpPr txBox="1"/>
          <p:nvPr/>
        </p:nvSpPr>
        <p:spPr>
          <a:xfrm>
            <a:off x="1981200" y="1417638"/>
            <a:ext cx="5029200" cy="646331"/>
          </a:xfrm>
          <a:prstGeom prst="rect">
            <a:avLst/>
          </a:prstGeom>
          <a:noFill/>
        </p:spPr>
        <p:txBody>
          <a:bodyPr wrap="square" rtlCol="0">
            <a:spAutoFit/>
          </a:bodyPr>
          <a:lstStyle/>
          <a:p>
            <a:pPr algn="ctr"/>
            <a:r>
              <a:rPr lang="en-US" dirty="0" smtClean="0">
                <a:latin typeface="Georgia"/>
                <a:cs typeface="Georgia"/>
              </a:rPr>
              <a:t>Understanding variable source, context, scope, and type can be confusing for the new user.</a:t>
            </a:r>
            <a:endParaRPr lang="en-US" dirty="0">
              <a:latin typeface="Georgia"/>
              <a:cs typeface="Georgia"/>
            </a:endParaRPr>
          </a:p>
        </p:txBody>
      </p:sp>
      <p:graphicFrame>
        <p:nvGraphicFramePr>
          <p:cNvPr id="6" name="Table 5"/>
          <p:cNvGraphicFramePr>
            <a:graphicFrameLocks noGrp="1"/>
          </p:cNvGraphicFramePr>
          <p:nvPr/>
        </p:nvGraphicFramePr>
        <p:xfrm>
          <a:off x="228600" y="2286000"/>
          <a:ext cx="8686800" cy="4290894"/>
        </p:xfrm>
        <a:graphic>
          <a:graphicData uri="http://schemas.openxmlformats.org/drawingml/2006/table">
            <a:tbl>
              <a:tblPr>
                <a:tableStyleId>{616DA210-FB5B-4158-B5E0-FEB733F419BA}</a:tableStyleId>
              </a:tblPr>
              <a:tblGrid>
                <a:gridCol w="1143000"/>
                <a:gridCol w="7543800"/>
              </a:tblGrid>
              <a:tr h="1212632">
                <a:tc>
                  <a:txBody>
                    <a:bodyPr/>
                    <a:lstStyle/>
                    <a:p>
                      <a:r>
                        <a:rPr lang="en-US" dirty="0" err="1" smtClean="0"/>
                        <a:t>Datatype</a:t>
                      </a:r>
                      <a:endParaRPr lang="en-US" dirty="0"/>
                    </a:p>
                  </a:txBody>
                  <a:tcPr/>
                </a:tc>
                <a:tc>
                  <a:txBody>
                    <a:bodyPr/>
                    <a:lstStyle/>
                    <a:p>
                      <a:r>
                        <a:rPr lang="en-US" dirty="0" smtClean="0"/>
                        <a:t>All C types</a:t>
                      </a:r>
                      <a:r>
                        <a:rPr lang="en-US" baseline="0" dirty="0" smtClean="0"/>
                        <a:t> including arrays and </a:t>
                      </a:r>
                      <a:r>
                        <a:rPr lang="en-US" baseline="0" dirty="0" err="1" smtClean="0"/>
                        <a:t>struct(ures</a:t>
                      </a:r>
                      <a:r>
                        <a:rPr lang="en-US" baseline="0" dirty="0" smtClean="0"/>
                        <a:t>) are supported. (Floating point types are a slight exception.)  Vue also supports the</a:t>
                      </a:r>
                      <a:r>
                        <a:rPr lang="en-US" dirty="0" smtClean="0"/>
                        <a:t> timestamp, string,</a:t>
                      </a:r>
                      <a:r>
                        <a:rPr lang="en-US" baseline="0" dirty="0" smtClean="0"/>
                        <a:t> &amp; list/aggregation data types. Support for associative arrays have been announced.</a:t>
                      </a:r>
                    </a:p>
                  </a:txBody>
                  <a:tcPr/>
                </a:tc>
              </a:tr>
              <a:tr h="914400">
                <a:tc>
                  <a:txBody>
                    <a:bodyPr/>
                    <a:lstStyle/>
                    <a:p>
                      <a:r>
                        <a:rPr lang="en-US" dirty="0" smtClean="0"/>
                        <a:t>Scope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Variables can be scoped much like C in that they can be global or probe local (aka:</a:t>
                      </a:r>
                      <a:r>
                        <a:rPr lang="en-US" baseline="0" dirty="0" smtClean="0"/>
                        <a:t> “automatic”). Vue introduces a concept of thread local variables that are local to the process probed.</a:t>
                      </a:r>
                      <a:endParaRPr lang="en-US" dirty="0" smtClean="0"/>
                    </a:p>
                  </a:txBody>
                  <a:tcPr/>
                </a:tc>
              </a:tr>
              <a:tr h="1170073">
                <a:tc>
                  <a:txBody>
                    <a:bodyPr/>
                    <a:lstStyle/>
                    <a:p>
                      <a:r>
                        <a:rPr lang="en-US" dirty="0" smtClean="0"/>
                        <a:t>Context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Some variables are only usable in a context such as a specific probe action block, and have no context in another such as an interval probe action block. Some variables change type (size) based upon the </a:t>
                      </a:r>
                      <a:r>
                        <a:rPr lang="en-US" baseline="0" dirty="0" err="1" smtClean="0"/>
                        <a:t>bitness</a:t>
                      </a:r>
                      <a:r>
                        <a:rPr lang="en-US" baseline="0" dirty="0" smtClean="0"/>
                        <a:t> of the binary that is traced. (This is a variation on the concept of scope.)</a:t>
                      </a:r>
                    </a:p>
                  </a:txBody>
                  <a:tcPr/>
                </a:tc>
              </a:tr>
              <a:tr h="975142">
                <a:tc>
                  <a:txBody>
                    <a:bodyPr/>
                    <a:lstStyle/>
                    <a:p>
                      <a:r>
                        <a:rPr lang="en-US" dirty="0" smtClean="0"/>
                        <a:t>Provider</a:t>
                      </a:r>
                      <a:endParaRPr lang="en-US" dirty="0"/>
                    </a:p>
                  </a:txBody>
                  <a:tcPr/>
                </a:tc>
                <a:tc>
                  <a:txBody>
                    <a:bodyPr/>
                    <a:lstStyle/>
                    <a:p>
                      <a:r>
                        <a:rPr lang="en-US" dirty="0" smtClean="0"/>
                        <a:t>Probe providers offer variables that have</a:t>
                      </a:r>
                      <a:r>
                        <a:rPr lang="en-US" baseline="0" dirty="0" smtClean="0"/>
                        <a:t> type based upon the probe. The </a:t>
                      </a:r>
                      <a:r>
                        <a:rPr lang="en-US" baseline="0" dirty="0" err="1" smtClean="0"/>
                        <a:t>probevue</a:t>
                      </a:r>
                      <a:r>
                        <a:rPr lang="en-US" baseline="0" dirty="0" smtClean="0"/>
                        <a:t> environment offers shell expansion of $ variables. (Exported) kernel variables are accessible.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Variable Scope Demo</a:t>
            </a:r>
            <a:endParaRPr lang="en-US" b="1" dirty="0">
              <a:latin typeface="Georgia"/>
              <a:cs typeface="Georgia"/>
            </a:endParaRPr>
          </a:p>
        </p:txBody>
      </p:sp>
      <p:sp>
        <p:nvSpPr>
          <p:cNvPr id="3" name="Content Placeholder 2"/>
          <p:cNvSpPr>
            <a:spLocks noGrp="1"/>
          </p:cNvSpPr>
          <p:nvPr>
            <p:ph idx="1"/>
          </p:nvPr>
        </p:nvSpPr>
        <p:spPr>
          <a:xfrm>
            <a:off x="457200" y="1417638"/>
            <a:ext cx="5105400" cy="4906962"/>
          </a:xfrm>
          <a:solidFill>
            <a:schemeClr val="tx1">
              <a:lumMod val="95000"/>
              <a:lumOff val="5000"/>
            </a:schemeClr>
          </a:solidFill>
        </p:spPr>
        <p:txBody>
          <a:bodyPr>
            <a:normAutofit fontScale="62500" lnSpcReduction="20000"/>
          </a:bodyPr>
          <a:lstStyle/>
          <a:p>
            <a:pPr>
              <a:buNone/>
            </a:pPr>
            <a:r>
              <a:rPr lang="en-US" sz="1800" b="1" dirty="0" smtClean="0">
                <a:solidFill>
                  <a:srgbClr val="10EB1C"/>
                </a:solidFill>
                <a:latin typeface="Courier New"/>
              </a:rPr>
              <a:t>#!/bin/</a:t>
            </a:r>
            <a:r>
              <a:rPr lang="en-US" sz="1800" b="1" dirty="0" err="1" smtClean="0">
                <a:solidFill>
                  <a:srgbClr val="10EB1C"/>
                </a:solidFill>
                <a:latin typeface="Courier New"/>
              </a:rPr>
              <a:t>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err="1" smtClean="0">
                <a:solidFill>
                  <a:srgbClr val="10EB1C"/>
                </a:solidFill>
                <a:latin typeface="Courier New"/>
              </a:rPr>
              <a:t>int</a:t>
            </a:r>
            <a:r>
              <a:rPr lang="en-US" sz="1800" b="1" dirty="0" smtClean="0">
                <a:solidFill>
                  <a:srgbClr val="10EB1C"/>
                </a:solidFill>
                <a:latin typeface="Courier New"/>
              </a:rPr>
              <a:t> </a:t>
            </a:r>
            <a:r>
              <a:rPr lang="en-US" sz="1800" b="1" dirty="0" err="1" smtClean="0">
                <a:solidFill>
                  <a:srgbClr val="10EB1C"/>
                </a:solidFill>
                <a:latin typeface="Courier New"/>
              </a:rPr>
              <a:t>gi</a:t>
            </a:r>
            <a:r>
              <a:rPr lang="en-US" sz="1800" b="1" dirty="0" smtClean="0">
                <a:solidFill>
                  <a:srgbClr val="10EB1C"/>
                </a:solidFill>
                <a:latin typeface="Courier New"/>
              </a:rPr>
              <a:t>;</a:t>
            </a:r>
          </a:p>
          <a:p>
            <a:pPr>
              <a:buNone/>
            </a:pPr>
            <a:r>
              <a:rPr lang="en-US" sz="1800" b="1" dirty="0" smtClean="0">
                <a:solidFill>
                  <a:srgbClr val="10EB1C"/>
                </a:solidFill>
                <a:latin typeface="Courier New"/>
              </a:rPr>
              <a:t>__thread </a:t>
            </a:r>
            <a:r>
              <a:rPr lang="en-US" sz="1800" b="1" dirty="0" err="1" smtClean="0">
                <a:solidFill>
                  <a:srgbClr val="10EB1C"/>
                </a:solidFill>
                <a:latin typeface="Courier New"/>
              </a:rPr>
              <a:t>int</a:t>
            </a:r>
            <a:r>
              <a:rPr lang="en-US" sz="1800" b="1" dirty="0" smtClean="0">
                <a:solidFill>
                  <a:srgbClr val="10EB1C"/>
                </a:solidFill>
                <a:latin typeface="Courier New"/>
              </a:rPr>
              <a:t> </a:t>
            </a:r>
            <a:r>
              <a:rPr lang="en-US" sz="1800" b="1" dirty="0" err="1" smtClean="0">
                <a:solidFill>
                  <a:srgbClr val="10EB1C"/>
                </a:solidFill>
                <a:latin typeface="Courier New"/>
              </a:rPr>
              <a:t>ti</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auto:li</a:t>
            </a:r>
            <a:r>
              <a:rPr lang="en-US" sz="1800" b="1" dirty="0" smtClean="0">
                <a:solidFill>
                  <a:srgbClr val="10EB1C"/>
                </a:solidFill>
                <a:latin typeface="Courier New"/>
              </a:rPr>
              <a:t> = 0;</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gi</a:t>
            </a:r>
            <a:r>
              <a:rPr lang="en-US" sz="1800" b="1" dirty="0" smtClean="0">
                <a:solidFill>
                  <a:srgbClr val="10EB1C"/>
                </a:solidFill>
                <a:latin typeface="Courier New"/>
              </a:rPr>
              <a:t> = 0;</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a:t>
            </a:r>
            <a:r>
              <a:rPr lang="en-US" sz="1800" b="1" dirty="0" err="1" smtClean="0">
                <a:solidFill>
                  <a:srgbClr val="10EB1C"/>
                </a:solidFill>
                <a:latin typeface="Courier New"/>
              </a:rPr>
              <a:t>fork:entry</a:t>
            </a: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auto:li</a:t>
            </a:r>
            <a:r>
              <a:rPr lang="en-US" sz="1800" b="1" dirty="0" smtClean="0">
                <a:solidFill>
                  <a:srgbClr val="10EB1C"/>
                </a:solidFill>
                <a:latin typeface="Courier New"/>
              </a:rPr>
              <a:t> = 0;</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gi</a:t>
            </a:r>
            <a:r>
              <a:rPr lang="en-US" sz="1800" b="1" dirty="0" smtClean="0">
                <a:solidFill>
                  <a:srgbClr val="10EB1C"/>
                </a:solidFill>
                <a:latin typeface="Courier New"/>
              </a:rPr>
              <a:t>++; </a:t>
            </a:r>
            <a:r>
              <a:rPr lang="en-US" sz="1800" b="1" dirty="0" err="1" smtClean="0">
                <a:solidFill>
                  <a:srgbClr val="10EB1C"/>
                </a:solidFill>
                <a:latin typeface="Courier New"/>
              </a:rPr>
              <a:t>ti</a:t>
            </a:r>
            <a:r>
              <a:rPr lang="en-US" sz="1800" b="1" dirty="0" smtClean="0">
                <a:solidFill>
                  <a:srgbClr val="10EB1C"/>
                </a:solidFill>
                <a:latin typeface="Courier New"/>
              </a:rPr>
              <a:t>++; </a:t>
            </a:r>
            <a:r>
              <a:rPr lang="en-US" sz="1800" b="1" dirty="0" err="1" smtClean="0">
                <a:solidFill>
                  <a:srgbClr val="10EB1C"/>
                </a:solidFill>
                <a:latin typeface="Courier New"/>
              </a:rPr>
              <a:t>li</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printf("fork(G:%d</a:t>
            </a:r>
            <a:r>
              <a:rPr lang="en-US" sz="1800" b="1" dirty="0" smtClean="0">
                <a:solidFill>
                  <a:srgbClr val="10EB1C"/>
                </a:solidFill>
                <a:latin typeface="Courier New"/>
              </a:rPr>
              <a:t>, </a:t>
            </a:r>
            <a:r>
              <a:rPr lang="en-US" sz="1800" b="1" dirty="0" err="1" smtClean="0">
                <a:solidFill>
                  <a:srgbClr val="10EB1C"/>
                </a:solidFill>
                <a:latin typeface="Courier New"/>
              </a:rPr>
              <a:t>T:%d</a:t>
            </a:r>
            <a:r>
              <a:rPr lang="en-US" sz="1800" b="1" dirty="0" smtClean="0">
                <a:solidFill>
                  <a:srgbClr val="10EB1C"/>
                </a:solidFill>
                <a:latin typeface="Courier New"/>
              </a:rPr>
              <a:t>, </a:t>
            </a:r>
            <a:r>
              <a:rPr lang="en-US" sz="1800" b="1" dirty="0" err="1" smtClean="0">
                <a:solidFill>
                  <a:srgbClr val="10EB1C"/>
                </a:solidFill>
                <a:latin typeface="Courier New"/>
              </a:rPr>
              <a:t>L:%d);\n</a:t>
            </a:r>
            <a:r>
              <a:rPr lang="en-US" sz="1800" b="1" dirty="0" smtClean="0">
                <a:solidFill>
                  <a:srgbClr val="10EB1C"/>
                </a:solidFill>
                <a:latin typeface="Courier New"/>
              </a:rPr>
              <a:t>", </a:t>
            </a:r>
            <a:r>
              <a:rPr lang="en-US" sz="1800" b="1" dirty="0" err="1" smtClean="0">
                <a:solidFill>
                  <a:srgbClr val="10EB1C"/>
                </a:solidFill>
                <a:latin typeface="Courier New"/>
              </a:rPr>
              <a:t>gi</a:t>
            </a:r>
            <a:r>
              <a:rPr lang="en-US" sz="1800" b="1" dirty="0" smtClean="0">
                <a:solidFill>
                  <a:srgbClr val="10EB1C"/>
                </a:solidFill>
                <a:latin typeface="Courier New"/>
              </a:rPr>
              <a:t>, </a:t>
            </a:r>
            <a:r>
              <a:rPr lang="en-US" sz="1800" b="1" dirty="0" err="1" smtClean="0">
                <a:solidFill>
                  <a:srgbClr val="10EB1C"/>
                </a:solidFill>
                <a:latin typeface="Courier New"/>
              </a:rPr>
              <a:t>ti</a:t>
            </a:r>
            <a:r>
              <a:rPr lang="en-US" sz="1800" b="1" dirty="0" smtClean="0">
                <a:solidFill>
                  <a:srgbClr val="10EB1C"/>
                </a:solidFill>
                <a:latin typeface="Courier New"/>
              </a:rPr>
              <a:t>, </a:t>
            </a:r>
            <a:r>
              <a:rPr lang="en-US" sz="1800" b="1" dirty="0" err="1" smtClean="0">
                <a:solidFill>
                  <a:srgbClr val="10EB1C"/>
                </a:solidFill>
                <a:latin typeface="Courier New"/>
              </a:rPr>
              <a:t>li</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   if(10 == </a:t>
            </a:r>
            <a:r>
              <a:rPr lang="en-US" sz="1800" b="1" dirty="0" err="1" smtClean="0">
                <a:solidFill>
                  <a:srgbClr val="10EB1C"/>
                </a:solidFill>
                <a:latin typeface="Courier New"/>
              </a:rPr>
              <a:t>gi</a:t>
            </a: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@@END</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auto:li</a:t>
            </a:r>
            <a:r>
              <a:rPr lang="en-US" sz="1800" b="1" dirty="0" smtClean="0">
                <a:solidFill>
                  <a:srgbClr val="10EB1C"/>
                </a:solidFill>
                <a:latin typeface="Courier New"/>
              </a:rPr>
              <a:t> = 0;</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printf("exit(G:%d</a:t>
            </a:r>
            <a:r>
              <a:rPr lang="en-US" sz="1800" b="1" dirty="0" smtClean="0">
                <a:solidFill>
                  <a:srgbClr val="10EB1C"/>
                </a:solidFill>
                <a:latin typeface="Courier New"/>
              </a:rPr>
              <a:t> </a:t>
            </a:r>
            <a:r>
              <a:rPr lang="en-US" sz="1800" b="1" dirty="0" err="1" smtClean="0">
                <a:solidFill>
                  <a:srgbClr val="10EB1C"/>
                </a:solidFill>
                <a:latin typeface="Courier New"/>
              </a:rPr>
              <a:t>T:%d</a:t>
            </a:r>
            <a:r>
              <a:rPr lang="en-US" sz="1800" b="1" dirty="0" smtClean="0">
                <a:solidFill>
                  <a:srgbClr val="10EB1C"/>
                </a:solidFill>
                <a:latin typeface="Courier New"/>
              </a:rPr>
              <a:t> </a:t>
            </a:r>
            <a:r>
              <a:rPr lang="en-US" sz="1800" b="1" dirty="0" err="1" smtClean="0">
                <a:solidFill>
                  <a:srgbClr val="10EB1C"/>
                </a:solidFill>
                <a:latin typeface="Courier New"/>
              </a:rPr>
              <a:t>L:%d);\n</a:t>
            </a:r>
            <a:r>
              <a:rPr lang="en-US" sz="1800" b="1" dirty="0" smtClean="0">
                <a:solidFill>
                  <a:srgbClr val="10EB1C"/>
                </a:solidFill>
                <a:latin typeface="Courier New"/>
              </a:rPr>
              <a:t>", </a:t>
            </a:r>
            <a:r>
              <a:rPr lang="en-US" sz="1800" b="1" dirty="0" err="1" smtClean="0">
                <a:solidFill>
                  <a:srgbClr val="10EB1C"/>
                </a:solidFill>
                <a:latin typeface="Courier New"/>
              </a:rPr>
              <a:t>gi</a:t>
            </a:r>
            <a:r>
              <a:rPr lang="en-US" sz="1800" b="1" dirty="0" smtClean="0">
                <a:solidFill>
                  <a:srgbClr val="10EB1C"/>
                </a:solidFill>
                <a:latin typeface="Courier New"/>
              </a:rPr>
              <a:t>, </a:t>
            </a:r>
            <a:r>
              <a:rPr lang="en-US" sz="1800" b="1" dirty="0" err="1" smtClean="0">
                <a:solidFill>
                  <a:srgbClr val="10EB1C"/>
                </a:solidFill>
                <a:latin typeface="Courier New"/>
              </a:rPr>
              <a:t>ti</a:t>
            </a:r>
            <a:r>
              <a:rPr lang="en-US" sz="1800" b="1" dirty="0" smtClean="0">
                <a:solidFill>
                  <a:srgbClr val="10EB1C"/>
                </a:solidFill>
                <a:latin typeface="Courier New"/>
              </a:rPr>
              <a:t>, </a:t>
            </a:r>
            <a:r>
              <a:rPr lang="en-US" sz="1800" b="1" dirty="0" err="1" smtClean="0">
                <a:solidFill>
                  <a:srgbClr val="10EB1C"/>
                </a:solidFill>
                <a:latin typeface="Courier New"/>
              </a:rPr>
              <a:t>li</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p:txBody>
      </p:sp>
      <p:sp>
        <p:nvSpPr>
          <p:cNvPr id="4" name="Content Placeholder 2"/>
          <p:cNvSpPr txBox="1">
            <a:spLocks/>
          </p:cNvSpPr>
          <p:nvPr/>
        </p:nvSpPr>
        <p:spPr>
          <a:xfrm>
            <a:off x="6019800" y="1417638"/>
            <a:ext cx="2667000" cy="4906962"/>
          </a:xfrm>
          <a:prstGeom prst="rect">
            <a:avLst/>
          </a:prstGeom>
          <a:solidFill>
            <a:schemeClr val="tx1">
              <a:lumMod val="95000"/>
              <a:lumOff val="5000"/>
            </a:schemeClr>
          </a:solidFill>
        </p:spPr>
        <p:txBody>
          <a:bodyPr vert="horz" lIns="91440" tIns="45720" rIns="91440" bIns="45720" rtlCol="0">
            <a:normAutofit/>
          </a:bodyPr>
          <a:lstStyle/>
          <a:p>
            <a:pPr marL="342900" lvl="0" indent="-342900">
              <a:spcBef>
                <a:spcPct val="20000"/>
              </a:spcBef>
            </a:pPr>
            <a:r>
              <a:rPr lang="en-US" sz="1100" b="1" dirty="0" smtClean="0">
                <a:solidFill>
                  <a:srgbClr val="10EB1C"/>
                </a:solidFill>
                <a:latin typeface="Courier New"/>
              </a:rPr>
              <a:t># ./scope-</a:t>
            </a:r>
            <a:r>
              <a:rPr lang="en-US" sz="1100" b="1" dirty="0" err="1" smtClean="0">
                <a:solidFill>
                  <a:srgbClr val="10EB1C"/>
                </a:solidFill>
                <a:latin typeface="Courier New"/>
              </a:rPr>
              <a:t>sample.e</a:t>
            </a:r>
            <a:endParaRPr lang="en-US" sz="1100" b="1" dirty="0" smtClean="0">
              <a:solidFill>
                <a:srgbClr val="10EB1C"/>
              </a:solidFill>
              <a:latin typeface="Courier New"/>
            </a:endParaRPr>
          </a:p>
          <a:p>
            <a:pPr marL="342900" lvl="0" indent="-342900">
              <a:spcBef>
                <a:spcPct val="20000"/>
              </a:spcBef>
            </a:pPr>
            <a:r>
              <a:rPr lang="en-US" sz="1100" b="1" dirty="0" smtClean="0">
                <a:solidFill>
                  <a:srgbClr val="10EB1C"/>
                </a:solidFill>
                <a:latin typeface="Courier New"/>
              </a:rPr>
              <a:t>fork(G:1, T:1, L:1);</a:t>
            </a:r>
          </a:p>
          <a:p>
            <a:pPr marL="342900" lvl="0" indent="-342900">
              <a:spcBef>
                <a:spcPct val="20000"/>
              </a:spcBef>
            </a:pPr>
            <a:r>
              <a:rPr lang="en-US" sz="1100" b="1" dirty="0" smtClean="0">
                <a:solidFill>
                  <a:srgbClr val="10EB1C"/>
                </a:solidFill>
                <a:latin typeface="Courier New"/>
              </a:rPr>
              <a:t>fork(G:2, T:2, L:1);</a:t>
            </a:r>
          </a:p>
          <a:p>
            <a:pPr marL="342900" lvl="0" indent="-342900">
              <a:spcBef>
                <a:spcPct val="20000"/>
              </a:spcBef>
            </a:pPr>
            <a:r>
              <a:rPr lang="en-US" sz="1100" b="1" dirty="0" smtClean="0">
                <a:solidFill>
                  <a:srgbClr val="10EB1C"/>
                </a:solidFill>
                <a:latin typeface="Courier New"/>
              </a:rPr>
              <a:t>fork(G:3, T:1, L:1);</a:t>
            </a:r>
          </a:p>
          <a:p>
            <a:pPr marL="342900" lvl="0" indent="-342900">
              <a:spcBef>
                <a:spcPct val="20000"/>
              </a:spcBef>
            </a:pPr>
            <a:r>
              <a:rPr lang="en-US" sz="1100" b="1" dirty="0" smtClean="0">
                <a:solidFill>
                  <a:srgbClr val="10EB1C"/>
                </a:solidFill>
                <a:latin typeface="Courier New"/>
              </a:rPr>
              <a:t>fork(G:4, T:1, L:1);</a:t>
            </a:r>
          </a:p>
          <a:p>
            <a:pPr marL="342900" lvl="0" indent="-342900">
              <a:spcBef>
                <a:spcPct val="20000"/>
              </a:spcBef>
            </a:pPr>
            <a:r>
              <a:rPr lang="en-US" sz="1100" b="1" dirty="0" smtClean="0">
                <a:solidFill>
                  <a:srgbClr val="10EB1C"/>
                </a:solidFill>
                <a:latin typeface="Courier New"/>
              </a:rPr>
              <a:t>fork(G:5, T:1, L:1);</a:t>
            </a:r>
          </a:p>
          <a:p>
            <a:pPr marL="342900" lvl="0" indent="-342900">
              <a:spcBef>
                <a:spcPct val="20000"/>
              </a:spcBef>
            </a:pPr>
            <a:r>
              <a:rPr lang="en-US" sz="1100" b="1" dirty="0" smtClean="0">
                <a:solidFill>
                  <a:srgbClr val="10EB1C"/>
                </a:solidFill>
                <a:latin typeface="Courier New"/>
              </a:rPr>
              <a:t>fork(G:6, T:2, L:1);</a:t>
            </a:r>
          </a:p>
          <a:p>
            <a:pPr marL="342900" lvl="0" indent="-342900">
              <a:spcBef>
                <a:spcPct val="20000"/>
              </a:spcBef>
            </a:pPr>
            <a:r>
              <a:rPr lang="en-US" sz="1100" b="1" dirty="0" smtClean="0">
                <a:solidFill>
                  <a:srgbClr val="10EB1C"/>
                </a:solidFill>
                <a:latin typeface="Courier New"/>
              </a:rPr>
              <a:t>fork(G:7, T:3, L:1);</a:t>
            </a:r>
          </a:p>
          <a:p>
            <a:pPr marL="342900" lvl="0" indent="-342900">
              <a:spcBef>
                <a:spcPct val="20000"/>
              </a:spcBef>
            </a:pPr>
            <a:r>
              <a:rPr lang="en-US" sz="1100" b="1" dirty="0" smtClean="0">
                <a:solidFill>
                  <a:srgbClr val="10EB1C"/>
                </a:solidFill>
                <a:latin typeface="Courier New"/>
              </a:rPr>
              <a:t>fork(G:8, T:4, L:1);</a:t>
            </a:r>
          </a:p>
          <a:p>
            <a:pPr marL="342900" lvl="0" indent="-342900">
              <a:spcBef>
                <a:spcPct val="20000"/>
              </a:spcBef>
            </a:pPr>
            <a:r>
              <a:rPr lang="en-US" sz="1100" b="1" dirty="0" smtClean="0">
                <a:solidFill>
                  <a:srgbClr val="10EB1C"/>
                </a:solidFill>
                <a:latin typeface="Courier New"/>
              </a:rPr>
              <a:t>fork(G:9, T:5, L:1);</a:t>
            </a:r>
          </a:p>
          <a:p>
            <a:pPr marL="342900" lvl="0" indent="-342900">
              <a:spcBef>
                <a:spcPct val="20000"/>
              </a:spcBef>
            </a:pPr>
            <a:r>
              <a:rPr lang="en-US" sz="1100" b="1" dirty="0" smtClean="0">
                <a:solidFill>
                  <a:srgbClr val="10EB1C"/>
                </a:solidFill>
                <a:latin typeface="Courier New"/>
              </a:rPr>
              <a:t>fork(G:10, T:3, L:1);</a:t>
            </a:r>
          </a:p>
          <a:p>
            <a:pPr marL="342900" lvl="0" indent="-342900">
              <a:spcBef>
                <a:spcPct val="20000"/>
              </a:spcBef>
            </a:pPr>
            <a:r>
              <a:rPr lang="en-US" sz="1100" b="1" dirty="0" smtClean="0">
                <a:solidFill>
                  <a:srgbClr val="10EB1C"/>
                </a:solidFill>
                <a:latin typeface="Courier New"/>
              </a:rPr>
              <a:t>exit(G:10 T:0 L:0);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Georgia"/>
              </a:rPr>
              <a:t>Describing </a:t>
            </a:r>
            <a:r>
              <a:rPr lang="en-US" b="1" dirty="0" err="1" smtClean="0">
                <a:cs typeface="Georgia"/>
              </a:rPr>
              <a:t>ProbeVue</a:t>
            </a:r>
            <a:endParaRPr lang="en-US" b="1" dirty="0">
              <a:cs typeface="Georgia"/>
            </a:endParaRPr>
          </a:p>
        </p:txBody>
      </p:sp>
      <p:sp>
        <p:nvSpPr>
          <p:cNvPr id="3" name="Content Placeholder 2"/>
          <p:cNvSpPr>
            <a:spLocks noGrp="1"/>
          </p:cNvSpPr>
          <p:nvPr>
            <p:ph idx="1"/>
          </p:nvPr>
        </p:nvSpPr>
        <p:spPr>
          <a:xfrm>
            <a:off x="457200" y="2286000"/>
            <a:ext cx="8229600" cy="3840163"/>
          </a:xfrm>
        </p:spPr>
        <p:txBody>
          <a:bodyPr>
            <a:normAutofit fontScale="85000" lnSpcReduction="20000"/>
          </a:bodyPr>
          <a:lstStyle/>
          <a:p>
            <a:pPr>
              <a:buNone/>
            </a:pPr>
            <a:r>
              <a:rPr lang="en-US" dirty="0" err="1" smtClean="0">
                <a:cs typeface="Georgia"/>
              </a:rPr>
              <a:t>ProbeVue</a:t>
            </a:r>
            <a:r>
              <a:rPr lang="en-US" dirty="0" smtClean="0">
                <a:cs typeface="Georgia"/>
              </a:rPr>
              <a:t> is:</a:t>
            </a:r>
          </a:p>
          <a:p>
            <a:r>
              <a:rPr lang="en-US" dirty="0" smtClean="0">
                <a:cs typeface="Georgia"/>
              </a:rPr>
              <a:t>a lightweight dynamic trace utility</a:t>
            </a:r>
          </a:p>
          <a:p>
            <a:r>
              <a:rPr lang="en-US" dirty="0" smtClean="0">
                <a:cs typeface="Georgia"/>
              </a:rPr>
              <a:t>a customizable environment that runs Vue code</a:t>
            </a:r>
          </a:p>
          <a:p>
            <a:r>
              <a:rPr lang="en-US" dirty="0" smtClean="0">
                <a:cs typeface="Georgia"/>
              </a:rPr>
              <a:t>a single source for performance and system event information</a:t>
            </a:r>
          </a:p>
          <a:p>
            <a:r>
              <a:rPr lang="en-US" dirty="0" smtClean="0">
                <a:cs typeface="Georgia"/>
              </a:rPr>
              <a:t>potentially difficult for those not knowing C</a:t>
            </a:r>
          </a:p>
          <a:p>
            <a:r>
              <a:rPr lang="en-US" dirty="0" smtClean="0">
                <a:cs typeface="Georgia"/>
              </a:rPr>
              <a:t>a tool to define probes, the data to be collected, how to analyze it, and how to represent it</a:t>
            </a:r>
          </a:p>
          <a:p>
            <a:r>
              <a:rPr lang="en-US" dirty="0" smtClean="0">
                <a:cs typeface="Georgia"/>
              </a:rPr>
              <a:t>the future of system introspection</a:t>
            </a:r>
          </a:p>
        </p:txBody>
      </p:sp>
      <p:sp>
        <p:nvSpPr>
          <p:cNvPr id="4" name="TextBox 3"/>
          <p:cNvSpPr txBox="1"/>
          <p:nvPr/>
        </p:nvSpPr>
        <p:spPr>
          <a:xfrm>
            <a:off x="457200" y="1417638"/>
            <a:ext cx="8001000" cy="646331"/>
          </a:xfrm>
          <a:prstGeom prst="rect">
            <a:avLst/>
          </a:prstGeom>
          <a:noFill/>
        </p:spPr>
        <p:txBody>
          <a:bodyPr wrap="square" rtlCol="0">
            <a:spAutoFit/>
          </a:bodyPr>
          <a:lstStyle/>
          <a:p>
            <a:pPr algn="ctr"/>
            <a:r>
              <a:rPr lang="en-US" dirty="0" smtClean="0">
                <a:cs typeface="Georgia"/>
              </a:rPr>
              <a:t>It can be difficult for the new user to approach a tool as radically different as a lightweight dynamic trace utility. The first step is understanding what it is.</a:t>
            </a:r>
            <a:endParaRPr lang="en-US" dirty="0">
              <a:cs typeface="Georgi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Variable Types &amp; Context</a:t>
            </a:r>
            <a:endParaRPr lang="en-US" b="1" dirty="0"/>
          </a:p>
        </p:txBody>
      </p:sp>
      <p:sp>
        <p:nvSpPr>
          <p:cNvPr id="3" name="Content Placeholder 2"/>
          <p:cNvSpPr>
            <a:spLocks noGrp="1"/>
          </p:cNvSpPr>
          <p:nvPr>
            <p:ph idx="1"/>
          </p:nvPr>
        </p:nvSpPr>
        <p:spPr>
          <a:xfrm>
            <a:off x="457200" y="1417638"/>
            <a:ext cx="5791200" cy="4830762"/>
          </a:xfrm>
          <a:solidFill>
            <a:schemeClr val="tx1">
              <a:lumMod val="95000"/>
              <a:lumOff val="5000"/>
            </a:schemeClr>
          </a:solidFill>
        </p:spPr>
        <p:txBody>
          <a:bodyPr>
            <a:normAutofit fontScale="77500" lnSpcReduction="20000"/>
          </a:bodyPr>
          <a:lstStyle/>
          <a:p>
            <a:pPr>
              <a:buNone/>
            </a:pPr>
            <a:r>
              <a:rPr lang="en-US" sz="1800" b="1" dirty="0" smtClean="0">
                <a:solidFill>
                  <a:srgbClr val="10EB1C"/>
                </a:solidFill>
                <a:latin typeface="Courier New"/>
              </a:rPr>
              <a:t>#!/bin/</a:t>
            </a:r>
            <a:r>
              <a:rPr lang="en-US" sz="1800" b="1" dirty="0" err="1" smtClean="0">
                <a:solidFill>
                  <a:srgbClr val="10EB1C"/>
                </a:solidFill>
                <a:latin typeface="Courier New"/>
              </a:rPr>
              <a:t>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glong</a:t>
            </a:r>
            <a:r>
              <a:rPr lang="en-US" sz="1800" b="1" dirty="0" smtClean="0">
                <a:solidFill>
                  <a:srgbClr val="10EB1C"/>
                </a:solidFill>
                <a:latin typeface="Courier New"/>
              </a:rPr>
              <a:t>;</a:t>
            </a:r>
          </a:p>
          <a:p>
            <a:pPr>
              <a:buNone/>
            </a:pPr>
            <a:r>
              <a:rPr lang="en-US" sz="1800" b="1" dirty="0" err="1" smtClean="0">
                <a:solidFill>
                  <a:srgbClr val="10EB1C"/>
                </a:solidFill>
                <a:latin typeface="Courier New"/>
              </a:rPr>
              <a:t>int</a:t>
            </a:r>
            <a:r>
              <a:rPr lang="en-US" sz="1800" b="1" dirty="0" smtClean="0">
                <a:solidFill>
                  <a:srgbClr val="10EB1C"/>
                </a:solidFill>
                <a:latin typeface="Courier New"/>
              </a:rPr>
              <a:t> </a:t>
            </a:r>
            <a:r>
              <a:rPr lang="en-US" sz="1800" b="1" dirty="0" err="1" smtClean="0">
                <a:solidFill>
                  <a:srgbClr val="10EB1C"/>
                </a:solidFill>
                <a:latin typeface="Courier New"/>
              </a:rPr>
              <a:t>gint</a:t>
            </a:r>
            <a:r>
              <a:rPr lang="en-US" sz="1800" b="1" dirty="0" smtClean="0">
                <a:solidFill>
                  <a:srgbClr val="10EB1C"/>
                </a:solidFill>
                <a:latin typeface="Courier New"/>
              </a:rPr>
              <a:t>;</a:t>
            </a:r>
          </a:p>
          <a:p>
            <a:pPr>
              <a:buNone/>
            </a:pPr>
            <a:r>
              <a:rPr lang="en-US" sz="1800" b="1" dirty="0" smtClean="0">
                <a:solidFill>
                  <a:srgbClr val="10EB1C"/>
                </a:solidFill>
                <a:latin typeface="Courier New"/>
              </a:rPr>
              <a:t>char *cp;</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write(int</a:t>
            </a:r>
            <a:r>
              <a:rPr lang="en-US" sz="1800" b="1" dirty="0" smtClean="0">
                <a:solidFill>
                  <a:srgbClr val="10EB1C"/>
                </a:solidFill>
                <a:latin typeface="Courier New"/>
              </a:rPr>
              <a:t> </a:t>
            </a:r>
            <a:r>
              <a:rPr lang="en-US" sz="1800" b="1" dirty="0" err="1" smtClean="0">
                <a:solidFill>
                  <a:srgbClr val="10EB1C"/>
                </a:solidFill>
                <a:latin typeface="Courier New"/>
              </a:rPr>
              <a:t>fd</a:t>
            </a:r>
            <a:r>
              <a:rPr lang="en-US" sz="1800" b="1" dirty="0" smtClean="0">
                <a:solidFill>
                  <a:srgbClr val="10EB1C"/>
                </a:solidFill>
                <a:latin typeface="Courier New"/>
              </a:rPr>
              <a:t>, char *</a:t>
            </a:r>
            <a:r>
              <a:rPr lang="en-US" sz="1800" b="1" dirty="0" err="1" smtClean="0">
                <a:solidFill>
                  <a:srgbClr val="10EB1C"/>
                </a:solidFill>
                <a:latin typeface="Courier New"/>
              </a:rPr>
              <a:t>s</a:t>
            </a:r>
            <a:r>
              <a:rPr lang="en-US" sz="1800" b="1" dirty="0" smtClean="0">
                <a:solidFill>
                  <a:srgbClr val="10EB1C"/>
                </a:solidFill>
                <a:latin typeface="Courier New"/>
              </a:rPr>
              <a:t>, long size);</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      </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printf("global</a:t>
            </a:r>
            <a:r>
              <a:rPr lang="en-US" sz="1800" b="1" dirty="0" smtClean="0">
                <a:solidFill>
                  <a:srgbClr val="10EB1C"/>
                </a:solidFill>
                <a:latin typeface="Courier New"/>
              </a:rPr>
              <a:t> </a:t>
            </a:r>
            <a:r>
              <a:rPr lang="en-US" sz="1800" b="1" dirty="0" err="1" smtClean="0">
                <a:solidFill>
                  <a:srgbClr val="10EB1C"/>
                </a:solidFill>
                <a:latin typeface="Courier New"/>
              </a:rPr>
              <a:t>int</a:t>
            </a:r>
            <a:r>
              <a:rPr lang="en-US" sz="1800" b="1" dirty="0" smtClean="0">
                <a:solidFill>
                  <a:srgbClr val="10EB1C"/>
                </a:solidFill>
                <a:latin typeface="Courier New"/>
              </a:rPr>
              <a:t> = %</a:t>
            </a:r>
            <a:r>
              <a:rPr lang="en-US" sz="1800" b="1" dirty="0" err="1" smtClean="0">
                <a:solidFill>
                  <a:srgbClr val="10EB1C"/>
                </a:solidFill>
                <a:latin typeface="Courier New"/>
              </a:rPr>
              <a:t>d\n</a:t>
            </a:r>
            <a:r>
              <a:rPr lang="en-US" sz="1800" b="1" dirty="0" smtClean="0">
                <a:solidFill>
                  <a:srgbClr val="10EB1C"/>
                </a:solidFill>
                <a:latin typeface="Courier New"/>
              </a:rPr>
              <a:t>", </a:t>
            </a:r>
            <a:r>
              <a:rPr lang="en-US" sz="1800" b="1" dirty="0" err="1" smtClean="0">
                <a:solidFill>
                  <a:srgbClr val="10EB1C"/>
                </a:solidFill>
                <a:latin typeface="Courier New"/>
              </a:rPr>
              <a:t>sizeof(gint</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printf("global</a:t>
            </a:r>
            <a:r>
              <a:rPr lang="en-US" sz="1800" b="1" dirty="0" smtClean="0">
                <a:solidFill>
                  <a:srgbClr val="10EB1C"/>
                </a:solidFill>
                <a:latin typeface="Courier New"/>
              </a:rPr>
              <a:t> pointer = %</a:t>
            </a:r>
            <a:r>
              <a:rPr lang="en-US" sz="1800" b="1" dirty="0" err="1" smtClean="0">
                <a:solidFill>
                  <a:srgbClr val="10EB1C"/>
                </a:solidFill>
                <a:latin typeface="Courier New"/>
              </a:rPr>
              <a:t>d\n</a:t>
            </a:r>
            <a:r>
              <a:rPr lang="en-US" sz="1800" b="1" dirty="0" smtClean="0">
                <a:solidFill>
                  <a:srgbClr val="10EB1C"/>
                </a:solidFill>
                <a:latin typeface="Courier New"/>
              </a:rPr>
              <a:t>", </a:t>
            </a:r>
            <a:r>
              <a:rPr lang="en-US" sz="1800" b="1" dirty="0" err="1" smtClean="0">
                <a:solidFill>
                  <a:srgbClr val="10EB1C"/>
                </a:solidFill>
                <a:latin typeface="Courier New"/>
              </a:rPr>
              <a:t>sizeof(cp</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printf("global</a:t>
            </a:r>
            <a:r>
              <a:rPr lang="en-US" sz="1800" b="1" dirty="0" smtClean="0">
                <a:solidFill>
                  <a:srgbClr val="10EB1C"/>
                </a:solidFill>
                <a:latin typeface="Courier New"/>
              </a:rPr>
              <a:t> long = %</a:t>
            </a:r>
            <a:r>
              <a:rPr lang="en-US" sz="1800" b="1" dirty="0" err="1" smtClean="0">
                <a:solidFill>
                  <a:srgbClr val="10EB1C"/>
                </a:solidFill>
                <a:latin typeface="Courier New"/>
              </a:rPr>
              <a:t>d\n</a:t>
            </a:r>
            <a:r>
              <a:rPr lang="en-US" sz="1800" b="1" dirty="0" smtClean="0">
                <a:solidFill>
                  <a:srgbClr val="10EB1C"/>
                </a:solidFill>
                <a:latin typeface="Courier New"/>
              </a:rPr>
              <a:t>", </a:t>
            </a:r>
            <a:r>
              <a:rPr lang="en-US" sz="1800" b="1" dirty="0" err="1" smtClean="0">
                <a:solidFill>
                  <a:srgbClr val="10EB1C"/>
                </a:solidFill>
                <a:latin typeface="Courier New"/>
              </a:rPr>
              <a:t>sizeof(glong</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a:t>
            </a:r>
            <a:r>
              <a:rPr lang="en-US" sz="1800" b="1" dirty="0" err="1" smtClean="0">
                <a:solidFill>
                  <a:srgbClr val="10EB1C"/>
                </a:solidFill>
                <a:latin typeface="Courier New"/>
              </a:rPr>
              <a:t>write:entry</a:t>
            </a: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printf("process</a:t>
            </a:r>
            <a:r>
              <a:rPr lang="en-US" sz="1800" b="1" dirty="0" smtClean="0">
                <a:solidFill>
                  <a:srgbClr val="10EB1C"/>
                </a:solidFill>
                <a:latin typeface="Courier New"/>
              </a:rPr>
              <a:t> </a:t>
            </a:r>
            <a:r>
              <a:rPr lang="en-US" sz="1800" b="1" dirty="0" err="1" smtClean="0">
                <a:solidFill>
                  <a:srgbClr val="10EB1C"/>
                </a:solidFill>
                <a:latin typeface="Courier New"/>
              </a:rPr>
              <a:t>int</a:t>
            </a:r>
            <a:r>
              <a:rPr lang="en-US" sz="1800" b="1" dirty="0" smtClean="0">
                <a:solidFill>
                  <a:srgbClr val="10EB1C"/>
                </a:solidFill>
                <a:latin typeface="Courier New"/>
              </a:rPr>
              <a:t> = %</a:t>
            </a:r>
            <a:r>
              <a:rPr lang="en-US" sz="1800" b="1" dirty="0" err="1" smtClean="0">
                <a:solidFill>
                  <a:srgbClr val="10EB1C"/>
                </a:solidFill>
                <a:latin typeface="Courier New"/>
              </a:rPr>
              <a:t>d\n</a:t>
            </a:r>
            <a:r>
              <a:rPr lang="en-US" sz="1800" b="1" dirty="0" smtClean="0">
                <a:solidFill>
                  <a:srgbClr val="10EB1C"/>
                </a:solidFill>
                <a:latin typeface="Courier New"/>
              </a:rPr>
              <a:t>", sizeof(__arg1));</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printf("process</a:t>
            </a:r>
            <a:r>
              <a:rPr lang="en-US" sz="1800" b="1" dirty="0" smtClean="0">
                <a:solidFill>
                  <a:srgbClr val="10EB1C"/>
                </a:solidFill>
                <a:latin typeface="Courier New"/>
              </a:rPr>
              <a:t> pointer = %</a:t>
            </a:r>
            <a:r>
              <a:rPr lang="en-US" sz="1800" b="1" dirty="0" err="1" smtClean="0">
                <a:solidFill>
                  <a:srgbClr val="10EB1C"/>
                </a:solidFill>
                <a:latin typeface="Courier New"/>
              </a:rPr>
              <a:t>d\n</a:t>
            </a:r>
            <a:r>
              <a:rPr lang="en-US" sz="1800" b="1" dirty="0" smtClean="0">
                <a:solidFill>
                  <a:srgbClr val="10EB1C"/>
                </a:solidFill>
                <a:latin typeface="Courier New"/>
              </a:rPr>
              <a:t>", sizeof(__arg2));</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printf("process</a:t>
            </a:r>
            <a:r>
              <a:rPr lang="en-US" sz="1800" b="1" dirty="0" smtClean="0">
                <a:solidFill>
                  <a:srgbClr val="10EB1C"/>
                </a:solidFill>
                <a:latin typeface="Courier New"/>
              </a:rPr>
              <a:t> long = %</a:t>
            </a:r>
            <a:r>
              <a:rPr lang="en-US" sz="1800" b="1" dirty="0" err="1" smtClean="0">
                <a:solidFill>
                  <a:srgbClr val="10EB1C"/>
                </a:solidFill>
                <a:latin typeface="Courier New"/>
              </a:rPr>
              <a:t>d\n</a:t>
            </a:r>
            <a:r>
              <a:rPr lang="en-US" sz="1800" b="1" dirty="0" smtClean="0">
                <a:solidFill>
                  <a:srgbClr val="10EB1C"/>
                </a:solidFill>
                <a:latin typeface="Courier New"/>
              </a:rPr>
              <a:t>", sizeof(__arg3));</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endParaRPr lang="en-US" sz="1800" b="1" dirty="0">
              <a:solidFill>
                <a:srgbClr val="10EB1C"/>
              </a:solidFill>
              <a:latin typeface="Courier New"/>
            </a:endParaRPr>
          </a:p>
        </p:txBody>
      </p:sp>
      <p:sp>
        <p:nvSpPr>
          <p:cNvPr id="4" name="Content Placeholder 2"/>
          <p:cNvSpPr txBox="1">
            <a:spLocks/>
          </p:cNvSpPr>
          <p:nvPr/>
        </p:nvSpPr>
        <p:spPr>
          <a:xfrm>
            <a:off x="6324600" y="1417638"/>
            <a:ext cx="2362200" cy="4830762"/>
          </a:xfrm>
          <a:prstGeom prst="rect">
            <a:avLst/>
          </a:prstGeom>
          <a:solidFill>
            <a:schemeClr val="tx1">
              <a:lumMod val="95000"/>
              <a:lumOff val="5000"/>
            </a:schemeClr>
          </a:solidFill>
        </p:spPr>
        <p:txBody>
          <a:bodyPr vert="horz" lIns="91440" tIns="45720" rIns="91440" bIns="45720" rtlCol="0">
            <a:normAutofit/>
          </a:bodyPr>
          <a:lstStyle/>
          <a:p>
            <a:pPr marL="342900" lvl="0" indent="-342900">
              <a:spcBef>
                <a:spcPct val="20000"/>
              </a:spcBef>
            </a:pPr>
            <a:r>
              <a:rPr lang="en-US" sz="1400" b="1" dirty="0" smtClean="0">
                <a:solidFill>
                  <a:srgbClr val="10EB1C"/>
                </a:solidFill>
                <a:latin typeface="Courier New"/>
              </a:rPr>
              <a:t># ./</a:t>
            </a:r>
            <a:r>
              <a:rPr lang="en-US" sz="1400" b="1" dirty="0" err="1" smtClean="0">
                <a:solidFill>
                  <a:srgbClr val="10EB1C"/>
                </a:solidFill>
                <a:latin typeface="Courier New"/>
              </a:rPr>
              <a:t>sizesamp.e</a:t>
            </a:r>
            <a:endParaRPr lang="en-US" sz="1400" b="1" dirty="0" smtClean="0">
              <a:solidFill>
                <a:srgbClr val="10EB1C"/>
              </a:solidFill>
              <a:latin typeface="Courier New"/>
            </a:endParaRPr>
          </a:p>
          <a:p>
            <a:pPr marL="342900" lvl="0" indent="-342900">
              <a:spcBef>
                <a:spcPct val="20000"/>
              </a:spcBef>
            </a:pPr>
            <a:r>
              <a:rPr lang="en-US" sz="1400" b="1" dirty="0" smtClean="0">
                <a:solidFill>
                  <a:srgbClr val="10EB1C"/>
                </a:solidFill>
                <a:latin typeface="Courier New"/>
              </a:rPr>
              <a:t>global </a:t>
            </a:r>
            <a:r>
              <a:rPr lang="en-US" sz="1400" b="1" dirty="0" err="1" smtClean="0">
                <a:solidFill>
                  <a:srgbClr val="10EB1C"/>
                </a:solidFill>
                <a:latin typeface="Courier New"/>
              </a:rPr>
              <a:t>int</a:t>
            </a:r>
            <a:r>
              <a:rPr lang="en-US" sz="1400" b="1" dirty="0" smtClean="0">
                <a:solidFill>
                  <a:srgbClr val="10EB1C"/>
                </a:solidFill>
                <a:latin typeface="Courier New"/>
              </a:rPr>
              <a:t> = 4</a:t>
            </a:r>
          </a:p>
          <a:p>
            <a:pPr marL="342900" lvl="0" indent="-342900">
              <a:spcBef>
                <a:spcPct val="20000"/>
              </a:spcBef>
            </a:pPr>
            <a:r>
              <a:rPr lang="en-US" sz="1400" b="1" dirty="0" smtClean="0">
                <a:solidFill>
                  <a:srgbClr val="10EB1C"/>
                </a:solidFill>
                <a:latin typeface="Courier New"/>
              </a:rPr>
              <a:t>global pointer = 8</a:t>
            </a:r>
          </a:p>
          <a:p>
            <a:pPr marL="342900" lvl="0" indent="-342900">
              <a:spcBef>
                <a:spcPct val="20000"/>
              </a:spcBef>
            </a:pPr>
            <a:r>
              <a:rPr lang="en-US" sz="1400" b="1" dirty="0" smtClean="0">
                <a:solidFill>
                  <a:srgbClr val="10EB1C"/>
                </a:solidFill>
                <a:latin typeface="Courier New"/>
              </a:rPr>
              <a:t>global long = 8</a:t>
            </a:r>
          </a:p>
          <a:p>
            <a:pPr marL="342900" lvl="0" indent="-342900">
              <a:spcBef>
                <a:spcPct val="20000"/>
              </a:spcBef>
            </a:pPr>
            <a:r>
              <a:rPr lang="en-US" sz="1400" b="1" dirty="0" smtClean="0">
                <a:solidFill>
                  <a:srgbClr val="10EB1C"/>
                </a:solidFill>
                <a:latin typeface="Courier New"/>
              </a:rPr>
              <a:t>process </a:t>
            </a:r>
            <a:r>
              <a:rPr lang="en-US" sz="1400" b="1" dirty="0" err="1" smtClean="0">
                <a:solidFill>
                  <a:srgbClr val="10EB1C"/>
                </a:solidFill>
                <a:latin typeface="Courier New"/>
              </a:rPr>
              <a:t>int</a:t>
            </a:r>
            <a:r>
              <a:rPr lang="en-US" sz="1400" b="1" dirty="0" smtClean="0">
                <a:solidFill>
                  <a:srgbClr val="10EB1C"/>
                </a:solidFill>
                <a:latin typeface="Courier New"/>
              </a:rPr>
              <a:t> = 4</a:t>
            </a:r>
          </a:p>
          <a:p>
            <a:pPr marL="342900" lvl="0" indent="-342900">
              <a:spcBef>
                <a:spcPct val="20000"/>
              </a:spcBef>
            </a:pPr>
            <a:r>
              <a:rPr lang="en-US" sz="1400" b="1" dirty="0" smtClean="0">
                <a:solidFill>
                  <a:srgbClr val="10EB1C"/>
                </a:solidFill>
                <a:latin typeface="Courier New"/>
              </a:rPr>
              <a:t>process pointer = 4</a:t>
            </a:r>
          </a:p>
          <a:p>
            <a:pPr marL="342900" lvl="0" indent="-342900">
              <a:spcBef>
                <a:spcPct val="20000"/>
              </a:spcBef>
            </a:pPr>
            <a:r>
              <a:rPr lang="en-US" sz="1400" b="1" dirty="0" smtClean="0">
                <a:solidFill>
                  <a:srgbClr val="10EB1C"/>
                </a:solidFill>
                <a:latin typeface="Courier New"/>
              </a:rPr>
              <a:t>process long = 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Kernel Variable Example</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New"/>
              </a:rPr>
              <a:t>#!/bin/</a:t>
            </a:r>
            <a:r>
              <a:rPr lang="en-US" sz="1800" b="1" dirty="0" err="1" smtClean="0">
                <a:solidFill>
                  <a:srgbClr val="10EB1C"/>
                </a:solidFill>
                <a:latin typeface="Courier New"/>
              </a:rPr>
              <a:t>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__kernel long time;   /* Seconds from epoch */</a:t>
            </a:r>
          </a:p>
          <a:p>
            <a:pPr>
              <a:buNone/>
            </a:pPr>
            <a:r>
              <a:rPr lang="en-US" sz="1800" b="1" dirty="0" smtClean="0">
                <a:solidFill>
                  <a:srgbClr val="10EB1C"/>
                </a:solidFill>
                <a:latin typeface="Courier New"/>
              </a:rPr>
              <a:t>__kernel long </a:t>
            </a:r>
            <a:r>
              <a:rPr lang="en-US" sz="1800" b="1" dirty="0" err="1" smtClean="0">
                <a:solidFill>
                  <a:srgbClr val="10EB1C"/>
                </a:solidFill>
                <a:latin typeface="Courier New"/>
              </a:rPr>
              <a:t>lbolt</a:t>
            </a:r>
            <a:r>
              <a:rPr lang="en-US" sz="1800" b="1" dirty="0" smtClean="0">
                <a:solidFill>
                  <a:srgbClr val="10EB1C"/>
                </a:solidFill>
                <a:latin typeface="Courier New"/>
              </a:rPr>
              <a:t>;  /* Ticks from boot    */</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printf("Seconds</a:t>
            </a:r>
            <a:r>
              <a:rPr lang="en-US" sz="1800" b="1" dirty="0" smtClean="0">
                <a:solidFill>
                  <a:srgbClr val="10EB1C"/>
                </a:solidFill>
                <a:latin typeface="Courier New"/>
              </a:rPr>
              <a:t> past Unix epoch  : %</a:t>
            </a:r>
            <a:r>
              <a:rPr lang="en-US" sz="1800" b="1" dirty="0" err="1" smtClean="0">
                <a:solidFill>
                  <a:srgbClr val="10EB1C"/>
                </a:solidFill>
                <a:latin typeface="Courier New"/>
              </a:rPr>
              <a:t>lld\n</a:t>
            </a:r>
            <a:r>
              <a:rPr lang="en-US" sz="1800" b="1" dirty="0" smtClean="0">
                <a:solidFill>
                  <a:srgbClr val="10EB1C"/>
                </a:solidFill>
                <a:latin typeface="Courier New"/>
              </a:rPr>
              <a:t>”,</a:t>
            </a:r>
          </a:p>
          <a:p>
            <a:pPr>
              <a:buNone/>
            </a:pPr>
            <a:r>
              <a:rPr lang="en-US" sz="1800" b="1" dirty="0" smtClean="0">
                <a:solidFill>
                  <a:srgbClr val="10EB1C"/>
                </a:solidFill>
                <a:latin typeface="Courier New"/>
              </a:rPr>
              <a:t>          time);</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printf("Seconds</a:t>
            </a:r>
            <a:r>
              <a:rPr lang="en-US" sz="1800" b="1" dirty="0" smtClean="0">
                <a:solidFill>
                  <a:srgbClr val="10EB1C"/>
                </a:solidFill>
                <a:latin typeface="Courier New"/>
              </a:rPr>
              <a:t> past system start: %</a:t>
            </a:r>
            <a:r>
              <a:rPr lang="en-US" sz="1800" b="1" dirty="0" err="1" smtClean="0">
                <a:solidFill>
                  <a:srgbClr val="10EB1C"/>
                </a:solidFill>
                <a:latin typeface="Courier New"/>
              </a:rPr>
              <a:t>lld\n</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lbolt</a:t>
            </a:r>
            <a:r>
              <a:rPr lang="en-US" sz="1800" b="1" dirty="0" smtClean="0">
                <a:solidFill>
                  <a:srgbClr val="10EB1C"/>
                </a:solidFill>
                <a:latin typeface="Courier New"/>
              </a:rPr>
              <a:t> / 100);</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Providers</a:t>
            </a:r>
            <a:endParaRPr lang="en-US" b="1" dirty="0">
              <a:latin typeface="Georgia"/>
              <a:cs typeface="Georgia"/>
            </a:endParaRPr>
          </a:p>
        </p:txBody>
      </p:sp>
      <p:sp>
        <p:nvSpPr>
          <p:cNvPr id="4" name="TextBox 3"/>
          <p:cNvSpPr txBox="1"/>
          <p:nvPr/>
        </p:nvSpPr>
        <p:spPr>
          <a:xfrm>
            <a:off x="1447800" y="1600200"/>
            <a:ext cx="6248400" cy="646331"/>
          </a:xfrm>
          <a:prstGeom prst="rect">
            <a:avLst/>
          </a:prstGeom>
          <a:noFill/>
        </p:spPr>
        <p:txBody>
          <a:bodyPr wrap="square" rtlCol="0">
            <a:spAutoFit/>
          </a:bodyPr>
          <a:lstStyle/>
          <a:p>
            <a:r>
              <a:rPr lang="en-US" dirty="0" smtClean="0">
                <a:latin typeface="Georgia"/>
                <a:cs typeface="Georgia"/>
              </a:rPr>
              <a:t>Providers are “modules” that offer probe points for a Vue script</a:t>
            </a:r>
            <a:endParaRPr lang="en-US" dirty="0">
              <a:latin typeface="Georgia"/>
              <a:cs typeface="Georgia"/>
            </a:endParaRPr>
          </a:p>
        </p:txBody>
      </p:sp>
      <p:graphicFrame>
        <p:nvGraphicFramePr>
          <p:cNvPr id="6" name="Table 5"/>
          <p:cNvGraphicFramePr>
            <a:graphicFrameLocks noGrp="1"/>
          </p:cNvGraphicFramePr>
          <p:nvPr/>
        </p:nvGraphicFramePr>
        <p:xfrm>
          <a:off x="914400" y="2362200"/>
          <a:ext cx="7543800" cy="3966866"/>
        </p:xfrm>
        <a:graphic>
          <a:graphicData uri="http://schemas.openxmlformats.org/drawingml/2006/table">
            <a:tbl>
              <a:tblPr>
                <a:tableStyleId>{616DA210-FB5B-4158-B5E0-FEB733F419BA}</a:tableStyleId>
              </a:tblPr>
              <a:tblGrid>
                <a:gridCol w="1864760"/>
                <a:gridCol w="5679040"/>
              </a:tblGrid>
              <a:tr h="687377">
                <a:tc>
                  <a:txBody>
                    <a:bodyPr/>
                    <a:lstStyle/>
                    <a:p>
                      <a:r>
                        <a:rPr lang="en-US" dirty="0" smtClean="0">
                          <a:latin typeface="Georgia"/>
                        </a:rPr>
                        <a:t>syscall</a:t>
                      </a:r>
                      <a:endParaRPr lang="en-US" dirty="0">
                        <a:latin typeface="Georgia"/>
                      </a:endParaRPr>
                    </a:p>
                  </a:txBody>
                  <a:tcPr/>
                </a:tc>
                <a:tc>
                  <a:txBody>
                    <a:bodyPr/>
                    <a:lstStyle/>
                    <a:p>
                      <a:r>
                        <a:rPr lang="en-US" dirty="0" smtClean="0">
                          <a:latin typeface="Georgia"/>
                        </a:rPr>
                        <a:t>Probe points</a:t>
                      </a:r>
                      <a:r>
                        <a:rPr lang="en-US" baseline="0" dirty="0" smtClean="0">
                          <a:latin typeface="Georgia"/>
                        </a:rPr>
                        <a:t> for entry and exit from select system calls.</a:t>
                      </a:r>
                      <a:endParaRPr lang="en-US" dirty="0">
                        <a:latin typeface="Georgia"/>
                      </a:endParaRPr>
                    </a:p>
                  </a:txBody>
                  <a:tcPr/>
                </a:tc>
              </a:tr>
              <a:tr h="696923">
                <a:tc>
                  <a:txBody>
                    <a:bodyPr/>
                    <a:lstStyle/>
                    <a:p>
                      <a:r>
                        <a:rPr lang="en-US" dirty="0" smtClean="0">
                          <a:latin typeface="Georgia"/>
                        </a:rPr>
                        <a:t>Interval</a:t>
                      </a:r>
                    </a:p>
                  </a:txBody>
                  <a:tcPr/>
                </a:tc>
                <a:tc>
                  <a:txBody>
                    <a:bodyPr/>
                    <a:lstStyle/>
                    <a:p>
                      <a:r>
                        <a:rPr lang="en-US" dirty="0" smtClean="0">
                          <a:latin typeface="Georgia"/>
                        </a:rPr>
                        <a:t>Probes</a:t>
                      </a:r>
                      <a:r>
                        <a:rPr lang="en-US" baseline="0" dirty="0" smtClean="0">
                          <a:latin typeface="Georgia"/>
                        </a:rPr>
                        <a:t> that can fire on an interval. At this time an interval probe does not have process context.</a:t>
                      </a:r>
                      <a:endParaRPr lang="en-US" dirty="0">
                        <a:latin typeface="Georgia"/>
                      </a:endParaRPr>
                    </a:p>
                  </a:txBody>
                  <a:tcPr/>
                </a:tc>
              </a:tr>
              <a:tr h="696923">
                <a:tc>
                  <a:txBody>
                    <a:bodyPr/>
                    <a:lstStyle/>
                    <a:p>
                      <a:r>
                        <a:rPr lang="en-US" dirty="0" smtClean="0">
                          <a:latin typeface="Georgia"/>
                        </a:rPr>
                        <a:t>Internal</a:t>
                      </a:r>
                    </a:p>
                  </a:txBody>
                  <a:tcPr/>
                </a:tc>
                <a:tc>
                  <a:txBody>
                    <a:bodyPr/>
                    <a:lstStyle/>
                    <a:p>
                      <a:r>
                        <a:rPr lang="en-US" dirty="0" smtClean="0">
                          <a:latin typeface="Georgia"/>
                        </a:rPr>
                        <a:t>Probes that fire on the start and end of a </a:t>
                      </a:r>
                      <a:r>
                        <a:rPr lang="en-US" dirty="0" err="1" smtClean="0">
                          <a:latin typeface="Georgia"/>
                        </a:rPr>
                        <a:t>ProbeVue</a:t>
                      </a:r>
                      <a:r>
                        <a:rPr lang="en-US" dirty="0" smtClean="0">
                          <a:latin typeface="Georgia"/>
                        </a:rPr>
                        <a:t> session typically for setup and printing.</a:t>
                      </a:r>
                      <a:endParaRPr lang="en-US" dirty="0">
                        <a:latin typeface="Georgia"/>
                      </a:endParaRPr>
                    </a:p>
                  </a:txBody>
                  <a:tcPr/>
                </a:tc>
              </a:tr>
              <a:tr h="696923">
                <a:tc>
                  <a:txBody>
                    <a:bodyPr/>
                    <a:lstStyle/>
                    <a:p>
                      <a:r>
                        <a:rPr lang="en-US" dirty="0" smtClean="0">
                          <a:latin typeface="Georgia"/>
                        </a:rPr>
                        <a:t>UFT</a:t>
                      </a:r>
                    </a:p>
                  </a:txBody>
                  <a:tcPr/>
                </a:tc>
                <a:tc>
                  <a:txBody>
                    <a:bodyPr/>
                    <a:lstStyle/>
                    <a:p>
                      <a:r>
                        <a:rPr lang="en-US" dirty="0" smtClean="0">
                          <a:latin typeface="Georgia"/>
                        </a:rPr>
                        <a:t>(User Function Tracing) Probes</a:t>
                      </a:r>
                      <a:r>
                        <a:rPr lang="en-US" baseline="0" dirty="0" smtClean="0">
                          <a:latin typeface="Georgia"/>
                        </a:rPr>
                        <a:t> that are defined on the entry into a user function. (C and now C++)</a:t>
                      </a:r>
                      <a:endParaRPr lang="en-US" dirty="0">
                        <a:latin typeface="Georgia"/>
                      </a:endParaRPr>
                    </a:p>
                  </a:txBody>
                  <a:tcPr/>
                </a:tc>
              </a:tr>
              <a:tr h="696923">
                <a:tc>
                  <a:txBody>
                    <a:bodyPr/>
                    <a:lstStyle/>
                    <a:p>
                      <a:r>
                        <a:rPr lang="en-US" dirty="0" smtClean="0">
                          <a:latin typeface="Georgia"/>
                        </a:rPr>
                        <a:t>Trace</a:t>
                      </a:r>
                    </a:p>
                  </a:txBody>
                  <a:tcPr/>
                </a:tc>
                <a:tc>
                  <a:txBody>
                    <a:bodyPr/>
                    <a:lstStyle/>
                    <a:p>
                      <a:r>
                        <a:rPr lang="en-US" dirty="0" smtClean="0">
                          <a:latin typeface="Georgia"/>
                        </a:rPr>
                        <a:t>A</a:t>
                      </a:r>
                      <a:r>
                        <a:rPr lang="en-US" baseline="0" dirty="0" smtClean="0">
                          <a:latin typeface="Georgia"/>
                        </a:rPr>
                        <a:t> limited number of t</a:t>
                      </a:r>
                      <a:r>
                        <a:rPr lang="en-US" dirty="0" smtClean="0">
                          <a:latin typeface="Georgia"/>
                        </a:rPr>
                        <a:t>race hooks can be probed. Trace data is available in context</a:t>
                      </a:r>
                      <a:r>
                        <a:rPr lang="en-US" baseline="0" dirty="0" smtClean="0">
                          <a:latin typeface="Georgia"/>
                        </a:rPr>
                        <a:t> sensitive </a:t>
                      </a:r>
                      <a:r>
                        <a:rPr lang="en-US" dirty="0" smtClean="0">
                          <a:latin typeface="Georgia"/>
                        </a:rPr>
                        <a:t>variables and must be parsed (just like they would be from the trace file). </a:t>
                      </a:r>
                      <a:endParaRPr lang="en-US" dirty="0">
                        <a:latin typeface="Georgia"/>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Probe Definition Example</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fontScale="77500" lnSpcReduction="20000"/>
          </a:bodyPr>
          <a:lstStyle/>
          <a:p>
            <a:pPr>
              <a:buNone/>
            </a:pPr>
            <a:r>
              <a:rPr lang="en-US" sz="1800" b="1" dirty="0" smtClean="0">
                <a:solidFill>
                  <a:srgbClr val="10EB1C"/>
                </a:solidFill>
                <a:latin typeface="Courier New"/>
              </a:rPr>
              <a:t>#!/</a:t>
            </a:r>
            <a:r>
              <a:rPr lang="en-US" sz="1800" b="1" dirty="0" err="1" smtClean="0">
                <a:solidFill>
                  <a:srgbClr val="10EB1C"/>
                </a:solidFill>
                <a:latin typeface="Courier New"/>
              </a:rPr>
              <a:t>usr/bin/probevue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 = 0;</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@@syscall:$1:exit:entry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@@interval:*:clock:1000</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@@END</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printf("Elapsed</a:t>
            </a:r>
            <a:r>
              <a:rPr lang="en-US" sz="1800" b="1" dirty="0" smtClean="0">
                <a:solidFill>
                  <a:srgbClr val="10EB1C"/>
                </a:solidFill>
                <a:latin typeface="Courier New"/>
              </a:rPr>
              <a:t> time : %</a:t>
            </a:r>
            <a:r>
              <a:rPr lang="en-US" sz="1800" b="1" dirty="0" err="1" smtClean="0">
                <a:solidFill>
                  <a:srgbClr val="10EB1C"/>
                </a:solidFill>
                <a:latin typeface="Courier New"/>
              </a:rPr>
              <a:t>d</a:t>
            </a:r>
            <a:r>
              <a:rPr lang="en-US" sz="1800" b="1" dirty="0" smtClean="0">
                <a:solidFill>
                  <a:srgbClr val="10EB1C"/>
                </a:solidFill>
                <a:latin typeface="Courier New"/>
              </a:rPr>
              <a:t> seconds.\</a:t>
            </a:r>
            <a:r>
              <a:rPr lang="en-US" sz="1800" b="1" dirty="0" err="1" smtClean="0">
                <a:solidFill>
                  <a:srgbClr val="10EB1C"/>
                </a:solidFill>
                <a:latin typeface="Courier New"/>
              </a:rPr>
              <a:t>n</a:t>
            </a: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endParaRPr lang="en-US" sz="1800" b="1" dirty="0">
              <a:solidFill>
                <a:srgbClr val="10EB1C"/>
              </a:solidFill>
              <a:latin typeface="Courier New"/>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Probe Definition Example</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fontScale="77500" lnSpcReduction="20000"/>
          </a:bodyPr>
          <a:lstStyle/>
          <a:p>
            <a:pPr>
              <a:buNone/>
            </a:pPr>
            <a:r>
              <a:rPr lang="en-US" sz="1800" b="1" dirty="0" smtClean="0">
                <a:solidFill>
                  <a:srgbClr val="10EB1C"/>
                </a:solidFill>
                <a:latin typeface="Courier New"/>
              </a:rPr>
              <a:t>#!/</a:t>
            </a:r>
            <a:r>
              <a:rPr lang="en-US" sz="1800" b="1" dirty="0" err="1" smtClean="0">
                <a:solidFill>
                  <a:srgbClr val="10EB1C"/>
                </a:solidFill>
                <a:latin typeface="Courier New"/>
              </a:rPr>
              <a:t>usr/bin/probevue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 = 0;</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@@syscall:$1:exit:entry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@@interval:*:clock:1000</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@@END</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printf("Elapsed</a:t>
            </a:r>
            <a:r>
              <a:rPr lang="en-US" sz="1800" b="1" dirty="0" smtClean="0">
                <a:solidFill>
                  <a:srgbClr val="10EB1C"/>
                </a:solidFill>
                <a:latin typeface="Courier New"/>
              </a:rPr>
              <a:t> time : %</a:t>
            </a:r>
            <a:r>
              <a:rPr lang="en-US" sz="1800" b="1" dirty="0" err="1" smtClean="0">
                <a:solidFill>
                  <a:srgbClr val="10EB1C"/>
                </a:solidFill>
                <a:latin typeface="Courier New"/>
              </a:rPr>
              <a:t>d</a:t>
            </a:r>
            <a:r>
              <a:rPr lang="en-US" sz="1800" b="1" dirty="0" smtClean="0">
                <a:solidFill>
                  <a:srgbClr val="10EB1C"/>
                </a:solidFill>
                <a:latin typeface="Courier New"/>
              </a:rPr>
              <a:t> seconds.\</a:t>
            </a:r>
            <a:r>
              <a:rPr lang="en-US" sz="1800" b="1" dirty="0" err="1" smtClean="0">
                <a:solidFill>
                  <a:srgbClr val="10EB1C"/>
                </a:solidFill>
                <a:latin typeface="Courier New"/>
              </a:rPr>
              <a:t>n</a:t>
            </a: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endParaRPr lang="en-US" sz="1800" b="1" dirty="0">
              <a:solidFill>
                <a:srgbClr val="10EB1C"/>
              </a:solidFill>
              <a:latin typeface="Courier New"/>
            </a:endParaRPr>
          </a:p>
        </p:txBody>
      </p:sp>
      <p:sp>
        <p:nvSpPr>
          <p:cNvPr id="4" name="Left Arrow Callout 3"/>
          <p:cNvSpPr/>
          <p:nvPr/>
        </p:nvSpPr>
        <p:spPr>
          <a:xfrm>
            <a:off x="1447800" y="2133600"/>
            <a:ext cx="4038600" cy="457200"/>
          </a:xfrm>
          <a:prstGeom prst="leftArrowCallout">
            <a:avLst>
              <a:gd name="adj1" fmla="val 25000"/>
              <a:gd name="adj2" fmla="val 25000"/>
              <a:gd name="adj3" fmla="val 25000"/>
              <a:gd name="adj4" fmla="val 826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Simple BEGIN probe point</a:t>
            </a:r>
            <a:endParaRPr lang="en-US" dirty="0"/>
          </a:p>
        </p:txBody>
      </p:sp>
      <p:sp>
        <p:nvSpPr>
          <p:cNvPr id="5" name="Left Arrow Callout 4"/>
          <p:cNvSpPr/>
          <p:nvPr/>
        </p:nvSpPr>
        <p:spPr>
          <a:xfrm>
            <a:off x="1447800" y="5410200"/>
            <a:ext cx="4038600" cy="457200"/>
          </a:xfrm>
          <a:prstGeom prst="leftArrowCallout">
            <a:avLst>
              <a:gd name="adj1" fmla="val 25000"/>
              <a:gd name="adj2" fmla="val 25000"/>
              <a:gd name="adj3" fmla="val 25000"/>
              <a:gd name="adj4" fmla="val 826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END uses same format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Probe Definition Example</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fontScale="77500" lnSpcReduction="20000"/>
          </a:bodyPr>
          <a:lstStyle/>
          <a:p>
            <a:pPr>
              <a:buNone/>
            </a:pPr>
            <a:r>
              <a:rPr lang="en-US" sz="1800" b="1" dirty="0" smtClean="0">
                <a:solidFill>
                  <a:srgbClr val="10EB1C"/>
                </a:solidFill>
                <a:latin typeface="Courier New"/>
              </a:rPr>
              <a:t>#!/</a:t>
            </a:r>
            <a:r>
              <a:rPr lang="en-US" sz="1800" b="1" dirty="0" err="1" smtClean="0">
                <a:solidFill>
                  <a:srgbClr val="10EB1C"/>
                </a:solidFill>
                <a:latin typeface="Courier New"/>
              </a:rPr>
              <a:t>usr/bin/probevue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 = 0;</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@@syscall:$1:exit:entry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@@interval:*:clock:1000</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@@END</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printf("Elapsed</a:t>
            </a:r>
            <a:r>
              <a:rPr lang="en-US" sz="1800" b="1" dirty="0" smtClean="0">
                <a:solidFill>
                  <a:srgbClr val="10EB1C"/>
                </a:solidFill>
                <a:latin typeface="Courier New"/>
              </a:rPr>
              <a:t> time : %</a:t>
            </a:r>
            <a:r>
              <a:rPr lang="en-US" sz="1800" b="1" dirty="0" err="1" smtClean="0">
                <a:solidFill>
                  <a:srgbClr val="10EB1C"/>
                </a:solidFill>
                <a:latin typeface="Courier New"/>
              </a:rPr>
              <a:t>d</a:t>
            </a:r>
            <a:r>
              <a:rPr lang="en-US" sz="1800" b="1" dirty="0" smtClean="0">
                <a:solidFill>
                  <a:srgbClr val="10EB1C"/>
                </a:solidFill>
                <a:latin typeface="Courier New"/>
              </a:rPr>
              <a:t> seconds.\</a:t>
            </a:r>
            <a:r>
              <a:rPr lang="en-US" sz="1800" b="1" dirty="0" err="1" smtClean="0">
                <a:solidFill>
                  <a:srgbClr val="10EB1C"/>
                </a:solidFill>
                <a:latin typeface="Courier New"/>
              </a:rPr>
              <a:t>n</a:t>
            </a: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endParaRPr lang="en-US" sz="1800" b="1" dirty="0">
              <a:solidFill>
                <a:srgbClr val="10EB1C"/>
              </a:solidFill>
              <a:latin typeface="Courier New"/>
            </a:endParaRPr>
          </a:p>
        </p:txBody>
      </p:sp>
      <p:sp>
        <p:nvSpPr>
          <p:cNvPr id="6" name="Line Callout 1 5"/>
          <p:cNvSpPr/>
          <p:nvPr/>
        </p:nvSpPr>
        <p:spPr>
          <a:xfrm>
            <a:off x="1524000" y="2209800"/>
            <a:ext cx="1219200" cy="381000"/>
          </a:xfrm>
          <a:prstGeom prst="borderCallout1">
            <a:avLst>
              <a:gd name="adj1" fmla="val 18750"/>
              <a:gd name="adj2" fmla="val -8333"/>
              <a:gd name="adj3" fmla="val 324198"/>
              <a:gd name="adj4" fmla="val -34109"/>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Provider</a:t>
            </a:r>
            <a:endParaRPr lang="en-US" dirty="0"/>
          </a:p>
        </p:txBody>
      </p:sp>
      <p:sp>
        <p:nvSpPr>
          <p:cNvPr id="7" name="Line Callout 1 6"/>
          <p:cNvSpPr/>
          <p:nvPr/>
        </p:nvSpPr>
        <p:spPr>
          <a:xfrm>
            <a:off x="3505200" y="2590800"/>
            <a:ext cx="1219200" cy="381000"/>
          </a:xfrm>
          <a:prstGeom prst="borderCallout1">
            <a:avLst>
              <a:gd name="adj1" fmla="val 18750"/>
              <a:gd name="adj2" fmla="val -8333"/>
              <a:gd name="adj3" fmla="val 193576"/>
              <a:gd name="adj4" fmla="val -143917"/>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PID</a:t>
            </a:r>
            <a:endParaRPr lang="en-US" dirty="0"/>
          </a:p>
        </p:txBody>
      </p:sp>
      <p:sp>
        <p:nvSpPr>
          <p:cNvPr id="8" name="Line Callout 1 7"/>
          <p:cNvSpPr/>
          <p:nvPr/>
        </p:nvSpPr>
        <p:spPr>
          <a:xfrm>
            <a:off x="2743200" y="4724400"/>
            <a:ext cx="1447800" cy="381000"/>
          </a:xfrm>
          <a:prstGeom prst="borderCallout1">
            <a:avLst>
              <a:gd name="adj1" fmla="val 18750"/>
              <a:gd name="adj2" fmla="val -8333"/>
              <a:gd name="adj3" fmla="val -297386"/>
              <a:gd name="adj4" fmla="val -43445"/>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System call</a:t>
            </a:r>
            <a:endParaRPr lang="en-US" dirty="0"/>
          </a:p>
        </p:txBody>
      </p:sp>
      <p:sp>
        <p:nvSpPr>
          <p:cNvPr id="9" name="Line Callout 1 8"/>
          <p:cNvSpPr/>
          <p:nvPr/>
        </p:nvSpPr>
        <p:spPr>
          <a:xfrm>
            <a:off x="4000500" y="3886200"/>
            <a:ext cx="1447800" cy="381000"/>
          </a:xfrm>
          <a:prstGeom prst="borderCallout1">
            <a:avLst>
              <a:gd name="adj1" fmla="val 18750"/>
              <a:gd name="adj2" fmla="val -8333"/>
              <a:gd name="adj3" fmla="val -85688"/>
              <a:gd name="adj4" fmla="val -69526"/>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entry / exit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Probe Definition Example</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fontScale="77500" lnSpcReduction="20000"/>
          </a:bodyPr>
          <a:lstStyle/>
          <a:p>
            <a:pPr>
              <a:buNone/>
            </a:pPr>
            <a:r>
              <a:rPr lang="en-US" sz="1800" b="1" dirty="0" smtClean="0">
                <a:solidFill>
                  <a:srgbClr val="10EB1C"/>
                </a:solidFill>
                <a:latin typeface="Courier New"/>
              </a:rPr>
              <a:t>#!/</a:t>
            </a:r>
            <a:r>
              <a:rPr lang="en-US" sz="1800" b="1" dirty="0" err="1" smtClean="0">
                <a:solidFill>
                  <a:srgbClr val="10EB1C"/>
                </a:solidFill>
                <a:latin typeface="Courier New"/>
              </a:rPr>
              <a:t>usr/bin/probevue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long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@@BEGIN</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 = 0;</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@@syscall:$1:exit:entry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@@interval:*:clock:1000</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@@END</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printf("Elapsed</a:t>
            </a:r>
            <a:r>
              <a:rPr lang="en-US" sz="1800" b="1" dirty="0" smtClean="0">
                <a:solidFill>
                  <a:srgbClr val="10EB1C"/>
                </a:solidFill>
                <a:latin typeface="Courier New"/>
              </a:rPr>
              <a:t> time : %</a:t>
            </a:r>
            <a:r>
              <a:rPr lang="en-US" sz="1800" b="1" dirty="0" err="1" smtClean="0">
                <a:solidFill>
                  <a:srgbClr val="10EB1C"/>
                </a:solidFill>
                <a:latin typeface="Courier New"/>
              </a:rPr>
              <a:t>d</a:t>
            </a:r>
            <a:r>
              <a:rPr lang="en-US" sz="1800" b="1" dirty="0" smtClean="0">
                <a:solidFill>
                  <a:srgbClr val="10EB1C"/>
                </a:solidFill>
                <a:latin typeface="Courier New"/>
              </a:rPr>
              <a:t> seconds.\</a:t>
            </a:r>
            <a:r>
              <a:rPr lang="en-US" sz="1800" b="1" dirty="0" err="1" smtClean="0">
                <a:solidFill>
                  <a:srgbClr val="10EB1C"/>
                </a:solidFill>
                <a:latin typeface="Courier New"/>
              </a:rPr>
              <a:t>n</a:t>
            </a:r>
            <a:r>
              <a:rPr lang="en-US" sz="1800" b="1" dirty="0" smtClean="0">
                <a:solidFill>
                  <a:srgbClr val="10EB1C"/>
                </a:solidFill>
                <a:latin typeface="Courier New"/>
              </a:rPr>
              <a:t>", </a:t>
            </a:r>
            <a:r>
              <a:rPr lang="en-US" sz="1800" b="1" dirty="0" err="1" smtClean="0">
                <a:solidFill>
                  <a:srgbClr val="10EB1C"/>
                </a:solidFill>
                <a:latin typeface="Courier New"/>
              </a:rPr>
              <a:t>timeinsec</a:t>
            </a:r>
            <a:r>
              <a:rPr lang="en-US" sz="1800" b="1" dirty="0" smtClean="0">
                <a:solidFill>
                  <a:srgbClr val="10EB1C"/>
                </a:solidFill>
                <a:latin typeface="Courier New"/>
              </a:rPr>
              <a:t>);</a:t>
            </a:r>
          </a:p>
          <a:p>
            <a:pPr>
              <a:buNone/>
            </a:pPr>
            <a:r>
              <a:rPr lang="en-US" sz="1800" b="1" dirty="0" smtClean="0">
                <a:solidFill>
                  <a:srgbClr val="10EB1C"/>
                </a:solidFill>
                <a:latin typeface="Courier New"/>
              </a:rPr>
              <a:t>}   </a:t>
            </a:r>
            <a:endParaRPr lang="en-US" sz="1800" b="1" dirty="0">
              <a:solidFill>
                <a:srgbClr val="10EB1C"/>
              </a:solidFill>
              <a:latin typeface="Courier New"/>
            </a:endParaRPr>
          </a:p>
        </p:txBody>
      </p:sp>
      <p:sp>
        <p:nvSpPr>
          <p:cNvPr id="6" name="Line Callout 1 5"/>
          <p:cNvSpPr/>
          <p:nvPr/>
        </p:nvSpPr>
        <p:spPr>
          <a:xfrm>
            <a:off x="1524000" y="3200400"/>
            <a:ext cx="1219200" cy="381000"/>
          </a:xfrm>
          <a:prstGeom prst="borderCallout1">
            <a:avLst>
              <a:gd name="adj1" fmla="val 18750"/>
              <a:gd name="adj2" fmla="val -8333"/>
              <a:gd name="adj3" fmla="val 324198"/>
              <a:gd name="adj4" fmla="val -34109"/>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Provider</a:t>
            </a:r>
            <a:endParaRPr lang="en-US" dirty="0"/>
          </a:p>
        </p:txBody>
      </p:sp>
      <p:sp>
        <p:nvSpPr>
          <p:cNvPr id="7" name="Line Callout 1 6"/>
          <p:cNvSpPr/>
          <p:nvPr/>
        </p:nvSpPr>
        <p:spPr>
          <a:xfrm>
            <a:off x="3505200" y="3619500"/>
            <a:ext cx="1219200" cy="381000"/>
          </a:xfrm>
          <a:prstGeom prst="borderCallout1">
            <a:avLst>
              <a:gd name="adj1" fmla="val 18750"/>
              <a:gd name="adj2" fmla="val -8333"/>
              <a:gd name="adj3" fmla="val 207089"/>
              <a:gd name="adj4" fmla="val -135470"/>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Reserved</a:t>
            </a:r>
            <a:endParaRPr lang="en-US" dirty="0"/>
          </a:p>
        </p:txBody>
      </p:sp>
      <p:sp>
        <p:nvSpPr>
          <p:cNvPr id="8" name="Line Callout 1 7"/>
          <p:cNvSpPr/>
          <p:nvPr/>
        </p:nvSpPr>
        <p:spPr>
          <a:xfrm>
            <a:off x="2971800" y="5638800"/>
            <a:ext cx="1981200" cy="381000"/>
          </a:xfrm>
          <a:prstGeom prst="borderCallout1">
            <a:avLst>
              <a:gd name="adj1" fmla="val 18750"/>
              <a:gd name="adj2" fmla="val -8333"/>
              <a:gd name="adj3" fmla="val -247840"/>
              <a:gd name="adj4" fmla="val -32092"/>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Always “clock”</a:t>
            </a:r>
            <a:endParaRPr lang="en-US" dirty="0"/>
          </a:p>
        </p:txBody>
      </p:sp>
      <p:sp>
        <p:nvSpPr>
          <p:cNvPr id="9" name="Line Callout 1 8"/>
          <p:cNvSpPr/>
          <p:nvPr/>
        </p:nvSpPr>
        <p:spPr>
          <a:xfrm>
            <a:off x="4000500" y="4876800"/>
            <a:ext cx="2705100" cy="381000"/>
          </a:xfrm>
          <a:prstGeom prst="borderCallout1">
            <a:avLst>
              <a:gd name="adj1" fmla="val 18750"/>
              <a:gd name="adj2" fmla="val -8333"/>
              <a:gd name="adj3" fmla="val -67671"/>
              <a:gd name="adj4" fmla="val -36532"/>
            </a:avLst>
          </a:prstGeom>
          <a:ln w="57150" cap="flat" cmpd="sng" algn="ctr">
            <a:solidFill>
              <a:schemeClr val="accent1">
                <a:shade val="95000"/>
                <a:satMod val="105000"/>
              </a:schemeClr>
            </a:solidFill>
            <a:prstDash val="solid"/>
            <a:round/>
            <a:headEnd type="none" w="med" len="med"/>
            <a:tailEnd type="stealth"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Timer resolution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Wildcard with </a:t>
            </a:r>
            <a:r>
              <a:rPr lang="en-US" b="1" dirty="0" err="1" smtClean="0">
                <a:latin typeface="Georgia"/>
                <a:cs typeface="Georgia"/>
              </a:rPr>
              <a:t>syscallx</a:t>
            </a:r>
            <a:endParaRPr lang="en-US" b="1" dirty="0">
              <a:latin typeface="Georgia"/>
              <a:cs typeface="Georgia"/>
            </a:endParaRPr>
          </a:p>
        </p:txBody>
      </p:sp>
      <p:sp>
        <p:nvSpPr>
          <p:cNvPr id="3" name="Content Placeholder 2"/>
          <p:cNvSpPr>
            <a:spLocks noGrp="1"/>
          </p:cNvSpPr>
          <p:nvPr>
            <p:ph idx="1"/>
          </p:nvPr>
        </p:nvSpPr>
        <p:spPr>
          <a:xfrm>
            <a:off x="457200" y="2438400"/>
            <a:ext cx="8229600" cy="3962400"/>
          </a:xfrm>
          <a:solidFill>
            <a:schemeClr val="tx1">
              <a:lumMod val="95000"/>
              <a:lumOff val="5000"/>
            </a:schemeClr>
          </a:solidFill>
        </p:spPr>
        <p:txBody>
          <a:bodyPr>
            <a:normAutofit lnSpcReduction="10000"/>
          </a:bodyPr>
          <a:lstStyle/>
          <a:p>
            <a:pPr>
              <a:buNone/>
            </a:pPr>
            <a:r>
              <a:rPr lang="en-US" sz="1800" b="1" dirty="0" smtClean="0">
                <a:solidFill>
                  <a:srgbClr val="10EB1C"/>
                </a:solidFill>
                <a:latin typeface="Courier New"/>
              </a:rPr>
              <a:t>#!/bin/</a:t>
            </a:r>
            <a:r>
              <a:rPr lang="en-US" sz="1800" b="1" dirty="0" err="1" smtClean="0">
                <a:solidFill>
                  <a:srgbClr val="10EB1C"/>
                </a:solidFill>
                <a:latin typeface="Courier New"/>
              </a:rPr>
              <a:t>probevue</a:t>
            </a:r>
            <a:endParaRPr lang="en-US" sz="1800" b="1" dirty="0" smtClean="0">
              <a:solidFill>
                <a:srgbClr val="10EB1C"/>
              </a:solidFill>
              <a:latin typeface="Courier New"/>
            </a:endParaRP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@@syscallx:$1:*:entry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printf("%s()\n</a:t>
            </a:r>
            <a:r>
              <a:rPr lang="en-US" sz="1800" b="1" dirty="0" smtClean="0">
                <a:solidFill>
                  <a:srgbClr val="10EB1C"/>
                </a:solidFill>
                <a:latin typeface="Courier New"/>
              </a:rPr>
              <a:t>", </a:t>
            </a:r>
            <a:r>
              <a:rPr lang="en-US" sz="1800" b="1" dirty="0" err="1" smtClean="0">
                <a:solidFill>
                  <a:srgbClr val="10EB1C"/>
                </a:solidFill>
                <a:latin typeface="Courier New"/>
              </a:rPr>
              <a:t>get_function</a:t>
            </a:r>
            <a:r>
              <a:rPr lang="en-US" sz="1800" b="1" dirty="0" smtClean="0">
                <a:solidFill>
                  <a:srgbClr val="10EB1C"/>
                </a:solidFill>
                <a:latin typeface="Courier New"/>
              </a:rPr>
              <a: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@@syscall:$1:exit:entry</a:t>
            </a: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   </a:t>
            </a:r>
            <a:endParaRPr lang="en-US" sz="1800" b="1" dirty="0">
              <a:solidFill>
                <a:srgbClr val="10EB1C"/>
              </a:solidFill>
              <a:latin typeface="Courier New"/>
            </a:endParaRPr>
          </a:p>
        </p:txBody>
      </p:sp>
      <p:sp>
        <p:nvSpPr>
          <p:cNvPr id="4" name="TextBox 3"/>
          <p:cNvSpPr txBox="1"/>
          <p:nvPr/>
        </p:nvSpPr>
        <p:spPr>
          <a:xfrm>
            <a:off x="685800" y="1417638"/>
            <a:ext cx="7772400" cy="923330"/>
          </a:xfrm>
          <a:prstGeom prst="rect">
            <a:avLst/>
          </a:prstGeom>
          <a:noFill/>
        </p:spPr>
        <p:txBody>
          <a:bodyPr wrap="square" rtlCol="0">
            <a:spAutoFit/>
          </a:bodyPr>
          <a:lstStyle/>
          <a:p>
            <a:pPr algn="ctr"/>
            <a:r>
              <a:rPr lang="en-US" dirty="0" smtClean="0">
                <a:latin typeface="Georgia"/>
                <a:cs typeface="Georgia"/>
              </a:rPr>
              <a:t>The </a:t>
            </a:r>
            <a:r>
              <a:rPr lang="en-US" dirty="0" err="1" smtClean="0">
                <a:latin typeface="Georgia"/>
                <a:cs typeface="Georgia"/>
              </a:rPr>
              <a:t>syscallx</a:t>
            </a:r>
            <a:r>
              <a:rPr lang="en-US" dirty="0" smtClean="0">
                <a:latin typeface="Georgia"/>
                <a:cs typeface="Georgia"/>
              </a:rPr>
              <a:t> provider offers</a:t>
            </a:r>
            <a:r>
              <a:rPr lang="en-US" dirty="0" smtClean="0">
                <a:latin typeface="Georgia"/>
                <a:cs typeface="Georgia"/>
              </a:rPr>
              <a:t> a wildcard option on the </a:t>
            </a:r>
            <a:r>
              <a:rPr lang="en-US" dirty="0" err="1" smtClean="0">
                <a:latin typeface="Georgia"/>
                <a:cs typeface="Georgia"/>
              </a:rPr>
              <a:t>syscall</a:t>
            </a:r>
            <a:r>
              <a:rPr lang="en-US" dirty="0" smtClean="0">
                <a:latin typeface="Georgia"/>
                <a:cs typeface="Georgia"/>
              </a:rPr>
              <a:t> field that </a:t>
            </a:r>
            <a:r>
              <a:rPr lang="en-US" dirty="0" smtClean="0">
                <a:latin typeface="Georgia"/>
                <a:cs typeface="Georgia"/>
              </a:rPr>
              <a:t>is not offered in the syscall provider. Unfortunately it is difficult to </a:t>
            </a:r>
            <a:r>
              <a:rPr lang="en-US" i="1" dirty="0" smtClean="0">
                <a:latin typeface="Georgia"/>
                <a:cs typeface="Georgia"/>
              </a:rPr>
              <a:t>fully </a:t>
            </a:r>
            <a:r>
              <a:rPr lang="en-US" dirty="0" smtClean="0">
                <a:latin typeface="Georgia"/>
                <a:cs typeface="Georgia"/>
              </a:rPr>
              <a:t>exploit this capability with the current language features.</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Simple UFT Example</a:t>
            </a:r>
            <a:endParaRPr lang="en-US" b="1" dirty="0">
              <a:latin typeface="Georgia"/>
              <a:cs typeface="Georgia"/>
            </a:endParaRPr>
          </a:p>
        </p:txBody>
      </p:sp>
      <p:sp>
        <p:nvSpPr>
          <p:cNvPr id="3" name="Content Placeholder 2"/>
          <p:cNvSpPr>
            <a:spLocks noGrp="1"/>
          </p:cNvSpPr>
          <p:nvPr>
            <p:ph idx="1"/>
          </p:nvPr>
        </p:nvSpPr>
        <p:spPr>
          <a:xfrm>
            <a:off x="457200" y="2057400"/>
            <a:ext cx="8229600" cy="4343400"/>
          </a:xfrm>
          <a:solidFill>
            <a:schemeClr val="tx1">
              <a:lumMod val="95000"/>
              <a:lumOff val="5000"/>
            </a:schemeClr>
          </a:solidFill>
        </p:spPr>
        <p:txBody>
          <a:bodyPr>
            <a:normAutofit/>
          </a:bodyPr>
          <a:lstStyle/>
          <a:p>
            <a:pPr>
              <a:buNone/>
            </a:pPr>
            <a:r>
              <a:rPr lang="en-US" sz="1800" b="1" dirty="0" err="1" smtClean="0">
                <a:solidFill>
                  <a:srgbClr val="10EB1C"/>
                </a:solidFill>
                <a:latin typeface="Courier New"/>
              </a:rPr>
              <a:t>struct</a:t>
            </a:r>
            <a:r>
              <a:rPr lang="en-US" sz="1800" b="1" dirty="0" smtClean="0">
                <a:solidFill>
                  <a:srgbClr val="10EB1C"/>
                </a:solidFill>
                <a:latin typeface="Courier New"/>
              </a:rPr>
              <a:t> </a:t>
            </a:r>
            <a:r>
              <a:rPr lang="en-US" sz="1800" b="1" dirty="0" err="1" smtClean="0">
                <a:solidFill>
                  <a:srgbClr val="10EB1C"/>
                </a:solidFill>
                <a:latin typeface="Courier New"/>
              </a:rPr>
              <a:t>hostent</a:t>
            </a:r>
            <a:r>
              <a:rPr lang="en-US" sz="1800" b="1" dirty="0" smtClean="0">
                <a:solidFill>
                  <a:srgbClr val="10EB1C"/>
                </a:solidFill>
                <a:latin typeface="Courier New"/>
              </a:rPr>
              <a:t> *</a:t>
            </a:r>
            <a:r>
              <a:rPr lang="en-US" sz="1800" b="1" dirty="0" err="1" smtClean="0">
                <a:solidFill>
                  <a:srgbClr val="10EB1C"/>
                </a:solidFill>
                <a:latin typeface="Courier New"/>
              </a:rPr>
              <a:t>gethostbyname(char</a:t>
            </a:r>
            <a:r>
              <a:rPr lang="en-US" sz="1800" b="1" dirty="0" smtClean="0">
                <a:solidFill>
                  <a:srgbClr val="10EB1C"/>
                </a:solidFill>
                <a:latin typeface="Courier New"/>
              </a:rPr>
              <a:t> *);</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r>
              <a:rPr lang="en-US" sz="1800" b="1" dirty="0" err="1" smtClean="0">
                <a:solidFill>
                  <a:srgbClr val="10EB1C"/>
                </a:solidFill>
                <a:latin typeface="Courier New"/>
              </a:rPr>
              <a:t>uft:$__CPID:libc:gethostbyname:entry</a:t>
            </a: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a:t>
            </a:r>
            <a:r>
              <a:rPr lang="en-US" sz="1800" b="1" dirty="0" err="1" smtClean="0">
                <a:solidFill>
                  <a:srgbClr val="10EB1C"/>
                </a:solidFill>
                <a:latin typeface="Courier New"/>
              </a:rPr>
              <a:t>printf("gethostbyname(%s);\n</a:t>
            </a:r>
            <a:r>
              <a:rPr lang="en-US" sz="1800" b="1" dirty="0" smtClean="0">
                <a:solidFill>
                  <a:srgbClr val="10EB1C"/>
                </a:solidFill>
                <a:latin typeface="Courier New"/>
              </a:rPr>
              <a:t>”,</a:t>
            </a:r>
          </a:p>
          <a:p>
            <a:pPr>
              <a:buNone/>
            </a:pPr>
            <a:r>
              <a:rPr lang="en-US" sz="1800" b="1" dirty="0" smtClean="0">
                <a:solidFill>
                  <a:srgbClr val="10EB1C"/>
                </a:solidFill>
                <a:latin typeface="Courier New"/>
              </a:rPr>
              <a:t>          get_userstring(__arg1, -1));</a:t>
            </a:r>
          </a:p>
          <a:p>
            <a:pPr>
              <a:buNone/>
            </a:pPr>
            <a:r>
              <a:rPr lang="en-US" sz="1800" b="1" dirty="0" smtClean="0">
                <a:solidFill>
                  <a:srgbClr val="10EB1C"/>
                </a:solidFill>
                <a:latin typeface="Courier New"/>
              </a:rPr>
              <a:t>}</a:t>
            </a:r>
          </a:p>
          <a:p>
            <a:pPr>
              <a:buNone/>
            </a:pP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r>
              <a:rPr lang="en-US" sz="1800" b="1" dirty="0" err="1" smtClean="0">
                <a:solidFill>
                  <a:srgbClr val="10EB1C"/>
                </a:solidFill>
                <a:latin typeface="Courier New"/>
              </a:rPr>
              <a:t>syscall:$__CPID:exit:entry</a:t>
            </a:r>
            <a:endParaRPr lang="en-US" sz="1800" b="1" dirty="0" smtClean="0">
              <a:solidFill>
                <a:srgbClr val="10EB1C"/>
              </a:solidFill>
              <a:latin typeface="Courier New"/>
            </a:endParaRPr>
          </a:p>
          <a:p>
            <a:pPr>
              <a:buNone/>
            </a:pPr>
            <a:r>
              <a:rPr lang="en-US" sz="1800" b="1" dirty="0" smtClean="0">
                <a:solidFill>
                  <a:srgbClr val="10EB1C"/>
                </a:solidFill>
                <a:latin typeface="Courier New"/>
              </a:rPr>
              <a:t>{</a:t>
            </a:r>
          </a:p>
          <a:p>
            <a:pPr>
              <a:buNone/>
            </a:pPr>
            <a:r>
              <a:rPr lang="en-US" sz="1800" b="1" dirty="0" smtClean="0">
                <a:solidFill>
                  <a:srgbClr val="10EB1C"/>
                </a:solidFill>
                <a:latin typeface="Courier New"/>
              </a:rPr>
              <a:t>   exit();</a:t>
            </a:r>
          </a:p>
          <a:p>
            <a:pPr>
              <a:buNone/>
            </a:pPr>
            <a:r>
              <a:rPr lang="en-US" sz="1800" b="1" dirty="0" smtClean="0">
                <a:solidFill>
                  <a:srgbClr val="10EB1C"/>
                </a:solidFill>
                <a:latin typeface="Courier New"/>
              </a:rPr>
              <a:t>}</a:t>
            </a:r>
          </a:p>
        </p:txBody>
      </p:sp>
      <p:sp>
        <p:nvSpPr>
          <p:cNvPr id="4" name="TextBox 3"/>
          <p:cNvSpPr txBox="1"/>
          <p:nvPr/>
        </p:nvSpPr>
        <p:spPr>
          <a:xfrm>
            <a:off x="685800" y="1219200"/>
            <a:ext cx="7772400" cy="646331"/>
          </a:xfrm>
          <a:prstGeom prst="rect">
            <a:avLst/>
          </a:prstGeom>
          <a:noFill/>
        </p:spPr>
        <p:txBody>
          <a:bodyPr wrap="square" rtlCol="0">
            <a:spAutoFit/>
          </a:bodyPr>
          <a:lstStyle/>
          <a:p>
            <a:pPr algn="ctr"/>
            <a:r>
              <a:rPr lang="en-US" dirty="0" smtClean="0">
                <a:latin typeface="Georgia"/>
                <a:cs typeface="Georgia"/>
              </a:rPr>
              <a:t>Here we are probing for a </a:t>
            </a:r>
            <a:r>
              <a:rPr lang="en-US" dirty="0" err="1" smtClean="0">
                <a:latin typeface="Georgia"/>
                <a:cs typeface="Georgia"/>
              </a:rPr>
              <a:t>libc</a:t>
            </a:r>
            <a:r>
              <a:rPr lang="en-US" dirty="0" smtClean="0">
                <a:latin typeface="Georgia"/>
                <a:cs typeface="Georgia"/>
              </a:rPr>
              <a:t> function. The PID is a required field on the UFT provider so we cannot probe across the system for this call.</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4038600" cy="5181600"/>
          </a:xfrm>
          <a:solidFill>
            <a:schemeClr val="tx1">
              <a:lumMod val="95000"/>
              <a:lumOff val="5000"/>
            </a:schemeClr>
          </a:solidFill>
        </p:spPr>
        <p:txBody>
          <a:bodyPr>
            <a:noAutofit/>
          </a:bodyPr>
          <a:lstStyle/>
          <a:p>
            <a:pPr>
              <a:buNone/>
            </a:pPr>
            <a:r>
              <a:rPr lang="en-US" sz="900" b="1" dirty="0" smtClean="0">
                <a:solidFill>
                  <a:srgbClr val="10EB1C"/>
                </a:solidFill>
                <a:latin typeface="Courier New"/>
              </a:rPr>
              <a:t>#!/bin/</a:t>
            </a:r>
            <a:r>
              <a:rPr lang="en-US" sz="900" b="1" dirty="0" err="1" smtClean="0">
                <a:solidFill>
                  <a:srgbClr val="10EB1C"/>
                </a:solidFill>
                <a:latin typeface="Courier New"/>
              </a:rPr>
              <a:t>probevue</a:t>
            </a:r>
            <a:endParaRPr lang="en-US" sz="900" b="1" dirty="0" smtClean="0">
              <a:solidFill>
                <a:srgbClr val="10EB1C"/>
              </a:solidFill>
              <a:latin typeface="Courier New"/>
            </a:endParaRP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__thread char *</a:t>
            </a:r>
            <a:r>
              <a:rPr lang="en-US" sz="900" b="1" dirty="0" err="1" smtClean="0">
                <a:solidFill>
                  <a:srgbClr val="10EB1C"/>
                </a:solidFill>
                <a:latin typeface="Courier New"/>
              </a:rPr>
              <a:t>bufptr</a:t>
            </a:r>
            <a:r>
              <a:rPr lang="en-US" sz="900" b="1" dirty="0" smtClean="0">
                <a:solidFill>
                  <a:srgbClr val="10EB1C"/>
                </a:solidFill>
                <a:latin typeface="Courier New"/>
              </a:rPr>
              <a:t>;</a:t>
            </a:r>
          </a:p>
          <a:p>
            <a:pPr>
              <a:buNone/>
            </a:pPr>
            <a:r>
              <a:rPr lang="en-US" sz="900" b="1" dirty="0" smtClean="0">
                <a:solidFill>
                  <a:srgbClr val="10EB1C"/>
                </a:solidFill>
                <a:latin typeface="Courier New"/>
              </a:rPr>
              <a:t>__thread </a:t>
            </a:r>
            <a:r>
              <a:rPr lang="en-US" sz="900" b="1" dirty="0" err="1" smtClean="0">
                <a:solidFill>
                  <a:srgbClr val="10EB1C"/>
                </a:solidFill>
                <a:latin typeface="Courier New"/>
              </a:rPr>
              <a:t>int</a:t>
            </a:r>
            <a:r>
              <a:rPr lang="en-US" sz="900" b="1" dirty="0" smtClean="0">
                <a:solidFill>
                  <a:srgbClr val="10EB1C"/>
                </a:solidFill>
                <a:latin typeface="Courier New"/>
              </a:rPr>
              <a:t> flag;</a:t>
            </a:r>
          </a:p>
          <a:p>
            <a:pPr>
              <a:buNone/>
            </a:pPr>
            <a:endParaRPr lang="en-US" sz="900" b="1" dirty="0" smtClean="0">
              <a:solidFill>
                <a:srgbClr val="10EB1C"/>
              </a:solidFill>
              <a:latin typeface="Courier New"/>
            </a:endParaRPr>
          </a:p>
          <a:p>
            <a:pPr>
              <a:buNone/>
            </a:pPr>
            <a:r>
              <a:rPr lang="en-US" sz="900" b="1" dirty="0" err="1" smtClean="0">
                <a:solidFill>
                  <a:srgbClr val="10EB1C"/>
                </a:solidFill>
                <a:latin typeface="Courier New"/>
              </a:rPr>
              <a:t>int</a:t>
            </a:r>
            <a:r>
              <a:rPr lang="en-US" sz="900" b="1" dirty="0" smtClean="0">
                <a:solidFill>
                  <a:srgbClr val="10EB1C"/>
                </a:solidFill>
                <a:latin typeface="Courier New"/>
              </a:rPr>
              <a:t> </a:t>
            </a:r>
            <a:r>
              <a:rPr lang="en-US" sz="900" b="1" dirty="0" err="1" smtClean="0">
                <a:solidFill>
                  <a:srgbClr val="10EB1C"/>
                </a:solidFill>
                <a:latin typeface="Courier New"/>
              </a:rPr>
              <a:t>read(int</a:t>
            </a:r>
            <a:r>
              <a:rPr lang="en-US" sz="900" b="1" dirty="0" smtClean="0">
                <a:solidFill>
                  <a:srgbClr val="10EB1C"/>
                </a:solidFill>
                <a:latin typeface="Courier New"/>
              </a:rPr>
              <a:t> </a:t>
            </a:r>
            <a:r>
              <a:rPr lang="en-US" sz="900" b="1" dirty="0" err="1" smtClean="0">
                <a:solidFill>
                  <a:srgbClr val="10EB1C"/>
                </a:solidFill>
                <a:latin typeface="Courier New"/>
              </a:rPr>
              <a:t>fd</a:t>
            </a:r>
            <a:r>
              <a:rPr lang="en-US" sz="900" b="1" dirty="0" smtClean="0">
                <a:solidFill>
                  <a:srgbClr val="10EB1C"/>
                </a:solidFill>
                <a:latin typeface="Courier New"/>
              </a:rPr>
              <a:t>, char *</a:t>
            </a:r>
            <a:r>
              <a:rPr lang="en-US" sz="900" b="1" dirty="0" err="1" smtClean="0">
                <a:solidFill>
                  <a:srgbClr val="10EB1C"/>
                </a:solidFill>
                <a:latin typeface="Courier New"/>
              </a:rPr>
              <a:t>buf</a:t>
            </a:r>
            <a:r>
              <a:rPr lang="en-US" sz="900" b="1" dirty="0" smtClean="0">
                <a:solidFill>
                  <a:srgbClr val="10EB1C"/>
                </a:solidFill>
                <a:latin typeface="Courier New"/>
              </a:rPr>
              <a:t>, unsigned long size);</a:t>
            </a:r>
          </a:p>
          <a:p>
            <a:pPr>
              <a:buNone/>
            </a:pPr>
            <a:r>
              <a:rPr lang="en-US" sz="900" b="1" dirty="0" err="1" smtClean="0">
                <a:solidFill>
                  <a:srgbClr val="10EB1C"/>
                </a:solidFill>
                <a:latin typeface="Courier New"/>
              </a:rPr>
              <a:t>int</a:t>
            </a:r>
            <a:r>
              <a:rPr lang="en-US" sz="900" b="1" dirty="0" smtClean="0">
                <a:solidFill>
                  <a:srgbClr val="10EB1C"/>
                </a:solidFill>
                <a:latin typeface="Courier New"/>
              </a:rPr>
              <a:t> </a:t>
            </a:r>
            <a:r>
              <a:rPr lang="en-US" sz="900" b="1" dirty="0" err="1" smtClean="0">
                <a:solidFill>
                  <a:srgbClr val="10EB1C"/>
                </a:solidFill>
                <a:latin typeface="Courier New"/>
              </a:rPr>
              <a:t>write(int</a:t>
            </a:r>
            <a:r>
              <a:rPr lang="en-US" sz="900" b="1" dirty="0" smtClean="0">
                <a:solidFill>
                  <a:srgbClr val="10EB1C"/>
                </a:solidFill>
                <a:latin typeface="Courier New"/>
              </a:rPr>
              <a:t> </a:t>
            </a:r>
            <a:r>
              <a:rPr lang="en-US" sz="900" b="1" dirty="0" err="1" smtClean="0">
                <a:solidFill>
                  <a:srgbClr val="10EB1C"/>
                </a:solidFill>
                <a:latin typeface="Courier New"/>
              </a:rPr>
              <a:t>fd</a:t>
            </a:r>
            <a:r>
              <a:rPr lang="en-US" sz="900" b="1" dirty="0" smtClean="0">
                <a:solidFill>
                  <a:srgbClr val="10EB1C"/>
                </a:solidFill>
                <a:latin typeface="Courier New"/>
              </a:rPr>
              <a:t>, char *</a:t>
            </a:r>
            <a:r>
              <a:rPr lang="en-US" sz="900" b="1" dirty="0" err="1" smtClean="0">
                <a:solidFill>
                  <a:srgbClr val="10EB1C"/>
                </a:solidFill>
                <a:latin typeface="Courier New"/>
              </a:rPr>
              <a:t>buf</a:t>
            </a:r>
            <a:r>
              <a:rPr lang="en-US" sz="900" b="1" dirty="0" smtClean="0">
                <a:solidFill>
                  <a:srgbClr val="10EB1C"/>
                </a:solidFill>
                <a:latin typeface="Courier New"/>
              </a:rPr>
              <a:t>, unsigned long size);</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@@BEGIN</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a:t>
            </a:r>
            <a:r>
              <a:rPr lang="en-US" sz="900" b="1" dirty="0" err="1" smtClean="0">
                <a:solidFill>
                  <a:srgbClr val="10EB1C"/>
                </a:solidFill>
                <a:latin typeface="Courier New"/>
              </a:rPr>
              <a:t>printf("--------\n</a:t>
            </a:r>
            <a:r>
              <a:rPr lang="en-US" sz="900" b="1" dirty="0" smtClean="0">
                <a:solidFill>
                  <a:srgbClr val="10EB1C"/>
                </a:solidFill>
                <a:latin typeface="Courier New"/>
              </a:rPr>
              <a:t>");</a:t>
            </a:r>
          </a:p>
          <a:p>
            <a:pPr>
              <a:buNone/>
            </a:pP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@@syscall:*:</a:t>
            </a:r>
            <a:r>
              <a:rPr lang="en-US" sz="900" b="1" dirty="0" err="1" smtClean="0">
                <a:solidFill>
                  <a:srgbClr val="10EB1C"/>
                </a:solidFill>
                <a:latin typeface="Courier New"/>
              </a:rPr>
              <a:t>read:entry</a:t>
            </a:r>
            <a:endParaRPr lang="en-US" sz="900" b="1" dirty="0" smtClean="0">
              <a:solidFill>
                <a:srgbClr val="10EB1C"/>
              </a:solidFill>
              <a:latin typeface="Courier New"/>
            </a:endParaRPr>
          </a:p>
          <a:p>
            <a:pPr>
              <a:buNone/>
            </a:pPr>
            <a:r>
              <a:rPr lang="en-US" sz="900" b="1" dirty="0" err="1" smtClean="0">
                <a:solidFill>
                  <a:srgbClr val="10EB1C"/>
                </a:solidFill>
                <a:latin typeface="Courier New"/>
              </a:rPr>
              <a:t>when((__pname</a:t>
            </a:r>
            <a:r>
              <a:rPr lang="en-US" sz="900" b="1" dirty="0" smtClean="0">
                <a:solidFill>
                  <a:srgbClr val="10EB1C"/>
                </a:solidFill>
                <a:latin typeface="Courier New"/>
              </a:rPr>
              <a:t> == "</a:t>
            </a:r>
            <a:r>
              <a:rPr lang="en-US" sz="900" b="1" dirty="0" err="1" smtClean="0">
                <a:solidFill>
                  <a:srgbClr val="10EB1C"/>
                </a:solidFill>
                <a:latin typeface="Courier New"/>
              </a:rPr>
              <a:t>passwd</a:t>
            </a:r>
            <a:r>
              <a:rPr lang="en-US" sz="900" b="1" dirty="0" smtClean="0">
                <a:solidFill>
                  <a:srgbClr val="10EB1C"/>
                </a:solidFill>
                <a:latin typeface="Courier New"/>
              </a:rPr>
              <a:t>") &amp;&amp; (__arg1 == 5))</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a:t>
            </a:r>
            <a:r>
              <a:rPr lang="en-US" sz="900" b="1" dirty="0" err="1" smtClean="0">
                <a:solidFill>
                  <a:srgbClr val="10EB1C"/>
                </a:solidFill>
                <a:latin typeface="Courier New"/>
              </a:rPr>
              <a:t>thread:bufptr</a:t>
            </a:r>
            <a:r>
              <a:rPr lang="en-US" sz="900" b="1" dirty="0" smtClean="0">
                <a:solidFill>
                  <a:srgbClr val="10EB1C"/>
                </a:solidFill>
                <a:latin typeface="Courier New"/>
              </a:rPr>
              <a:t> = __arg2;</a:t>
            </a:r>
          </a:p>
          <a:p>
            <a:pPr>
              <a:buNone/>
            </a:pPr>
            <a:r>
              <a:rPr lang="en-US" sz="900" b="1" dirty="0" smtClean="0">
                <a:solidFill>
                  <a:srgbClr val="10EB1C"/>
                </a:solidFill>
                <a:latin typeface="Courier New"/>
              </a:rPr>
              <a:t>   </a:t>
            </a:r>
            <a:r>
              <a:rPr lang="en-US" sz="900" b="1" dirty="0" err="1" smtClean="0">
                <a:solidFill>
                  <a:srgbClr val="10EB1C"/>
                </a:solidFill>
                <a:latin typeface="Courier New"/>
              </a:rPr>
              <a:t>thread:flag</a:t>
            </a:r>
            <a:r>
              <a:rPr lang="en-US" sz="900" b="1" dirty="0" smtClean="0">
                <a:solidFill>
                  <a:srgbClr val="10EB1C"/>
                </a:solidFill>
                <a:latin typeface="Courier New"/>
              </a:rPr>
              <a:t> = 1;</a:t>
            </a:r>
          </a:p>
          <a:p>
            <a:pPr>
              <a:buNone/>
            </a:pP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@@syscall:*:</a:t>
            </a:r>
            <a:r>
              <a:rPr lang="en-US" sz="900" b="1" dirty="0" err="1" smtClean="0">
                <a:solidFill>
                  <a:srgbClr val="10EB1C"/>
                </a:solidFill>
                <a:latin typeface="Courier New"/>
              </a:rPr>
              <a:t>read:exit</a:t>
            </a:r>
            <a:endParaRPr lang="en-US" sz="900" b="1" dirty="0" smtClean="0">
              <a:solidFill>
                <a:srgbClr val="10EB1C"/>
              </a:solidFill>
              <a:latin typeface="Courier New"/>
            </a:endParaRPr>
          </a:p>
          <a:p>
            <a:pPr>
              <a:buNone/>
            </a:pPr>
            <a:r>
              <a:rPr lang="en-US" sz="900" b="1" dirty="0" err="1" smtClean="0">
                <a:solidFill>
                  <a:srgbClr val="10EB1C"/>
                </a:solidFill>
                <a:latin typeface="Courier New"/>
              </a:rPr>
              <a:t>when((thread:flag</a:t>
            </a:r>
            <a:r>
              <a:rPr lang="en-US" sz="900" b="1" dirty="0" smtClean="0">
                <a:solidFill>
                  <a:srgbClr val="10EB1C"/>
                </a:solidFill>
                <a:latin typeface="Courier New"/>
              </a:rPr>
              <a:t> == 1) &amp;&amp; (__</a:t>
            </a:r>
            <a:r>
              <a:rPr lang="en-US" sz="900" b="1" dirty="0" err="1" smtClean="0">
                <a:solidFill>
                  <a:srgbClr val="10EB1C"/>
                </a:solidFill>
                <a:latin typeface="Courier New"/>
              </a:rPr>
              <a:t>rv</a:t>
            </a:r>
            <a:r>
              <a:rPr lang="en-US" sz="900" b="1" dirty="0" smtClean="0">
                <a:solidFill>
                  <a:srgbClr val="10EB1C"/>
                </a:solidFill>
                <a:latin typeface="Courier New"/>
              </a:rPr>
              <a:t> == 1))</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String readbuffer[8];</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   </a:t>
            </a:r>
            <a:r>
              <a:rPr lang="en-US" sz="900" b="1" dirty="0" err="1" smtClean="0">
                <a:solidFill>
                  <a:srgbClr val="10EB1C"/>
                </a:solidFill>
                <a:latin typeface="Courier New"/>
              </a:rPr>
              <a:t>readbuffer</a:t>
            </a:r>
            <a:r>
              <a:rPr lang="en-US" sz="900" b="1" dirty="0" smtClean="0">
                <a:solidFill>
                  <a:srgbClr val="10EB1C"/>
                </a:solidFill>
                <a:latin typeface="Courier New"/>
              </a:rPr>
              <a:t> = </a:t>
            </a:r>
            <a:r>
              <a:rPr lang="en-US" sz="900" b="1" dirty="0" err="1" smtClean="0">
                <a:solidFill>
                  <a:srgbClr val="10EB1C"/>
                </a:solidFill>
                <a:latin typeface="Courier New"/>
              </a:rPr>
              <a:t>get_userstring(thread:bufptr</a:t>
            </a:r>
            <a:r>
              <a:rPr lang="en-US" sz="900" b="1" dirty="0" smtClean="0">
                <a:solidFill>
                  <a:srgbClr val="10EB1C"/>
                </a:solidFill>
                <a:latin typeface="Courier New"/>
              </a:rPr>
              <a:t>, __</a:t>
            </a:r>
            <a:r>
              <a:rPr lang="en-US" sz="900" b="1" dirty="0" err="1" smtClean="0">
                <a:solidFill>
                  <a:srgbClr val="10EB1C"/>
                </a:solidFill>
                <a:latin typeface="Courier New"/>
              </a:rPr>
              <a:t>rv</a:t>
            </a: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   </a:t>
            </a:r>
            <a:r>
              <a:rPr lang="en-US" sz="900" b="1" dirty="0" err="1" smtClean="0">
                <a:solidFill>
                  <a:srgbClr val="10EB1C"/>
                </a:solidFill>
                <a:latin typeface="Courier New"/>
              </a:rPr>
              <a:t>printf("%s</a:t>
            </a:r>
            <a:r>
              <a:rPr lang="en-US" sz="900" b="1" dirty="0" smtClean="0">
                <a:solidFill>
                  <a:srgbClr val="10EB1C"/>
                </a:solidFill>
                <a:latin typeface="Courier New"/>
              </a:rPr>
              <a:t>", </a:t>
            </a:r>
            <a:r>
              <a:rPr lang="en-US" sz="900" b="1" dirty="0" err="1" smtClean="0">
                <a:solidFill>
                  <a:srgbClr val="10EB1C"/>
                </a:solidFill>
                <a:latin typeface="Courier New"/>
              </a:rPr>
              <a:t>readbuffer</a:t>
            </a:r>
            <a:r>
              <a:rPr lang="en-US" sz="900" b="1" dirty="0" smtClean="0">
                <a:solidFill>
                  <a:srgbClr val="10EB1C"/>
                </a:solidFill>
                <a:latin typeface="Courier New"/>
              </a:rPr>
              <a:t>);</a:t>
            </a:r>
          </a:p>
          <a:p>
            <a:pPr>
              <a:buNone/>
            </a:pPr>
            <a:r>
              <a:rPr lang="en-US" sz="900" b="1" dirty="0" smtClean="0">
                <a:solidFill>
                  <a:srgbClr val="10EB1C"/>
                </a:solidFill>
                <a:latin typeface="Courier New"/>
              </a:rPr>
              <a:t>}</a:t>
            </a:r>
          </a:p>
        </p:txBody>
      </p:sp>
      <p:sp>
        <p:nvSpPr>
          <p:cNvPr id="7" name="Content Placeholder 2"/>
          <p:cNvSpPr txBox="1">
            <a:spLocks/>
          </p:cNvSpPr>
          <p:nvPr/>
        </p:nvSpPr>
        <p:spPr>
          <a:xfrm>
            <a:off x="4648200" y="1447800"/>
            <a:ext cx="4267200" cy="5181600"/>
          </a:xfrm>
          <a:prstGeom prst="rect">
            <a:avLst/>
          </a:prstGeom>
          <a:solidFill>
            <a:schemeClr val="tx1">
              <a:lumMod val="95000"/>
              <a:lumOff val="5000"/>
            </a:schemeClr>
          </a:solidFill>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Continued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lang="en-US" sz="900" b="1" dirty="0" smtClean="0">
              <a:solidFill>
                <a:srgbClr val="10EB1C"/>
              </a:solidFill>
              <a:latin typeface="Courier New"/>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read:exit</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when((thread:flag</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1) &amp;&amp; (__</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rv</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String readbuffer[8];</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thread:flag</a:t>
            </a:r>
            <a:r>
              <a:rPr kumimoji="0" lang="en-US" sz="900" b="1" i="0" u="none" strike="noStrike" kern="1200" cap="none" spc="0" normalizeH="0" noProof="0" dirty="0" smtClean="0">
                <a:ln>
                  <a:noFill/>
                </a:ln>
                <a:solidFill>
                  <a:srgbClr val="10EB1C"/>
                </a:solidFill>
                <a:effectLst/>
                <a:uLnTx/>
                <a:uFillTx/>
                <a:latin typeface="Courier New"/>
                <a:ea typeface="+mn-ea"/>
                <a:cs typeface="+mn-cs"/>
              </a:rPr>
              <a:t> = 0;</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en-US" sz="900" b="1" dirty="0" smtClean="0">
                <a:solidFill>
                  <a:srgbClr val="10EB1C"/>
                </a:solidFill>
                <a:latin typeface="Courier New"/>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eadbuffer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get_userstring(thread:bufptr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__</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rv</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printf("%s</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readbuffer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write:entry</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when((__pname</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passwd</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&amp;&amp; (__arg1 ==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String writebuffer[64];</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get_userstring(__arg2,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if(strstr(writebuffer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"Changing"))</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printf("%s</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exit:entry</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when(__pname</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passwd</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printf("--------\n</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p:txBody>
      </p:sp>
      <p:sp>
        <p:nvSpPr>
          <p:cNvPr id="8" name="Title 1"/>
          <p:cNvSpPr>
            <a:spLocks noGrp="1"/>
          </p:cNvSpPr>
          <p:nvPr>
            <p:ph type="title"/>
          </p:nvPr>
        </p:nvSpPr>
        <p:spPr>
          <a:xfrm>
            <a:off x="457200" y="274638"/>
            <a:ext cx="8229600" cy="1143000"/>
          </a:xfrm>
        </p:spPr>
        <p:txBody>
          <a:bodyPr/>
          <a:lstStyle/>
          <a:p>
            <a:r>
              <a:rPr lang="en-US" b="1" dirty="0" smtClean="0">
                <a:latin typeface="Georgia"/>
                <a:cs typeface="Georgia"/>
              </a:rPr>
              <a:t>A Nefarious Vue Example</a:t>
            </a:r>
            <a:endParaRPr lang="en-US" b="1" dirty="0">
              <a:latin typeface="Georgia"/>
              <a:cs typeface="Georgi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cs typeface="Georgia"/>
              </a:rPr>
              <a:t>How is </a:t>
            </a:r>
            <a:r>
              <a:rPr lang="en-US" b="1" dirty="0" err="1" smtClean="0">
                <a:cs typeface="Georgia"/>
              </a:rPr>
              <a:t>ProbeVue</a:t>
            </a:r>
            <a:r>
              <a:rPr lang="en-US" b="1" dirty="0" smtClean="0">
                <a:cs typeface="Georgia"/>
              </a:rPr>
              <a:t> Different?</a:t>
            </a:r>
            <a:endParaRPr lang="en-US" b="1" dirty="0">
              <a:cs typeface="Georgia"/>
            </a:endParaRPr>
          </a:p>
        </p:txBody>
      </p:sp>
      <p:sp>
        <p:nvSpPr>
          <p:cNvPr id="3" name="Content Placeholder 2"/>
          <p:cNvSpPr>
            <a:spLocks noGrp="1"/>
          </p:cNvSpPr>
          <p:nvPr>
            <p:ph idx="1"/>
          </p:nvPr>
        </p:nvSpPr>
        <p:spPr>
          <a:xfrm>
            <a:off x="457200" y="2286000"/>
            <a:ext cx="8229600" cy="4267200"/>
          </a:xfrm>
        </p:spPr>
        <p:txBody>
          <a:bodyPr>
            <a:normAutofit fontScale="77500" lnSpcReduction="20000"/>
          </a:bodyPr>
          <a:lstStyle/>
          <a:p>
            <a:r>
              <a:rPr lang="en-US" dirty="0" smtClean="0">
                <a:cs typeface="Georgia"/>
              </a:rPr>
              <a:t>Filtering of probed events is easier and much more flexible than other tools. Vue allows you to filter for specific follow-on events based on previous data. For example, I only want to monitor I/O to files that were opened with a specific characteristic.</a:t>
            </a:r>
          </a:p>
          <a:p>
            <a:r>
              <a:rPr lang="en-US" dirty="0" smtClean="0">
                <a:cs typeface="Georgia"/>
              </a:rPr>
              <a:t>Vue developers can select exactly what data they wish to collect about an event. This can be as simple as counting an instance of an event in a single variable or capturing the equivalent level of single event data as trace, truss, or related tools.</a:t>
            </a:r>
          </a:p>
          <a:p>
            <a:r>
              <a:rPr lang="en-US" dirty="0" smtClean="0">
                <a:cs typeface="Georgia"/>
              </a:rPr>
              <a:t>Data collection can be managed in “real” time from sources instead of parsing the output of a trace log / report.</a:t>
            </a:r>
            <a:endParaRPr lang="en-US" dirty="0">
              <a:cs typeface="Georgia"/>
            </a:endParaRPr>
          </a:p>
        </p:txBody>
      </p:sp>
      <p:sp>
        <p:nvSpPr>
          <p:cNvPr id="4" name="TextBox 3"/>
          <p:cNvSpPr txBox="1"/>
          <p:nvPr/>
        </p:nvSpPr>
        <p:spPr>
          <a:xfrm>
            <a:off x="2133600" y="1417638"/>
            <a:ext cx="4876800" cy="646331"/>
          </a:xfrm>
          <a:prstGeom prst="rect">
            <a:avLst/>
          </a:prstGeom>
          <a:noFill/>
        </p:spPr>
        <p:txBody>
          <a:bodyPr wrap="square" rtlCol="0">
            <a:spAutoFit/>
          </a:bodyPr>
          <a:lstStyle/>
          <a:p>
            <a:pPr algn="ctr"/>
            <a:r>
              <a:rPr lang="en-US" dirty="0" smtClean="0">
                <a:cs typeface="Georgia"/>
              </a:rPr>
              <a:t>What makes a dynamic trace utility unique from other Unix tools?</a:t>
            </a:r>
            <a:endParaRPr lang="en-US" dirty="0">
              <a:cs typeface="Georgi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a:cs typeface="Georgia"/>
              </a:rPr>
              <a:t>Dynamic Tracing Environments Compared</a:t>
            </a:r>
            <a:endParaRPr lang="en-US" b="1" dirty="0">
              <a:latin typeface="Georgia"/>
              <a:cs typeface="Georgia"/>
            </a:endParaRPr>
          </a:p>
        </p:txBody>
      </p:sp>
      <p:graphicFrame>
        <p:nvGraphicFramePr>
          <p:cNvPr id="4" name="Table 3"/>
          <p:cNvGraphicFramePr>
            <a:graphicFrameLocks noGrp="1"/>
          </p:cNvGraphicFramePr>
          <p:nvPr/>
        </p:nvGraphicFramePr>
        <p:xfrm>
          <a:off x="457200" y="3429000"/>
          <a:ext cx="8229600" cy="2595880"/>
        </p:xfrm>
        <a:graphic>
          <a:graphicData uri="http://schemas.openxmlformats.org/drawingml/2006/table">
            <a:tbl>
              <a:tblPr firstRow="1" bandRow="1">
                <a:tableStyleId>{616DA210-FB5B-4158-B5E0-FEB733F419BA}</a:tableStyleId>
              </a:tblPr>
              <a:tblGrid>
                <a:gridCol w="1600200"/>
                <a:gridCol w="1981200"/>
                <a:gridCol w="1981200"/>
                <a:gridCol w="2667000"/>
              </a:tblGrid>
              <a:tr h="370840">
                <a:tc>
                  <a:txBody>
                    <a:bodyPr/>
                    <a:lstStyle/>
                    <a:p>
                      <a:endParaRPr lang="en-US" dirty="0"/>
                    </a:p>
                  </a:txBody>
                  <a:tcPr/>
                </a:tc>
                <a:tc>
                  <a:txBody>
                    <a:bodyPr/>
                    <a:lstStyle/>
                    <a:p>
                      <a:r>
                        <a:rPr lang="en-US" dirty="0" smtClean="0"/>
                        <a:t>DTrace</a:t>
                      </a:r>
                      <a:endParaRPr lang="en-US" dirty="0"/>
                    </a:p>
                  </a:txBody>
                  <a:tcPr/>
                </a:tc>
                <a:tc>
                  <a:txBody>
                    <a:bodyPr/>
                    <a:lstStyle/>
                    <a:p>
                      <a:r>
                        <a:rPr lang="en-US" dirty="0" err="1" smtClean="0"/>
                        <a:t>ProbeVue</a:t>
                      </a:r>
                      <a:endParaRPr lang="en-US" dirty="0"/>
                    </a:p>
                  </a:txBody>
                  <a:tcPr/>
                </a:tc>
                <a:tc>
                  <a:txBody>
                    <a:bodyPr/>
                    <a:lstStyle/>
                    <a:p>
                      <a:r>
                        <a:rPr lang="en-US" dirty="0" err="1" smtClean="0"/>
                        <a:t>SystemTap</a:t>
                      </a:r>
                      <a:endParaRPr lang="en-US" dirty="0"/>
                    </a:p>
                  </a:txBody>
                  <a:tcPr/>
                </a:tc>
              </a:tr>
              <a:tr h="370840">
                <a:tc>
                  <a:txBody>
                    <a:bodyPr/>
                    <a:lstStyle/>
                    <a:p>
                      <a:r>
                        <a:rPr lang="en-US" dirty="0" smtClean="0"/>
                        <a:t>Providers</a:t>
                      </a:r>
                      <a:endParaRPr lang="en-US" dirty="0"/>
                    </a:p>
                  </a:txBody>
                  <a:tcPr/>
                </a:tc>
                <a:tc>
                  <a:txBody>
                    <a:bodyPr/>
                    <a:lstStyle/>
                    <a:p>
                      <a:r>
                        <a:rPr lang="en-US" dirty="0" smtClean="0"/>
                        <a:t>Significant</a:t>
                      </a:r>
                      <a:endParaRPr lang="en-US" dirty="0"/>
                    </a:p>
                  </a:txBody>
                  <a:tcPr/>
                </a:tc>
                <a:tc>
                  <a:txBody>
                    <a:bodyPr/>
                    <a:lstStyle/>
                    <a:p>
                      <a:r>
                        <a:rPr lang="en-US" dirty="0" smtClean="0"/>
                        <a:t>Growing</a:t>
                      </a:r>
                      <a:endParaRPr lang="en-US" dirty="0"/>
                    </a:p>
                  </a:txBody>
                  <a:tcPr/>
                </a:tc>
                <a:tc>
                  <a:txBody>
                    <a:bodyPr/>
                    <a:lstStyle/>
                    <a:p>
                      <a:r>
                        <a:rPr lang="en-US" dirty="0" smtClean="0"/>
                        <a:t>Growing</a:t>
                      </a:r>
                      <a:endParaRPr lang="en-US" dirty="0"/>
                    </a:p>
                  </a:txBody>
                  <a:tcPr/>
                </a:tc>
              </a:tr>
              <a:tr h="370840">
                <a:tc>
                  <a:txBody>
                    <a:bodyPr/>
                    <a:lstStyle/>
                    <a:p>
                      <a:r>
                        <a:rPr lang="en-US" dirty="0" smtClean="0"/>
                        <a:t>Language</a:t>
                      </a:r>
                      <a:endParaRPr lang="en-US" dirty="0"/>
                    </a:p>
                  </a:txBody>
                  <a:tcPr/>
                </a:tc>
                <a:tc>
                  <a:txBody>
                    <a:bodyPr/>
                    <a:lstStyle/>
                    <a:p>
                      <a:r>
                        <a:rPr lang="en-US" dirty="0" smtClean="0"/>
                        <a:t>Minimalist</a:t>
                      </a:r>
                      <a:endParaRPr lang="en-US" dirty="0"/>
                    </a:p>
                  </a:txBody>
                  <a:tcPr/>
                </a:tc>
                <a:tc>
                  <a:txBody>
                    <a:bodyPr/>
                    <a:lstStyle/>
                    <a:p>
                      <a:r>
                        <a:rPr lang="en-US" dirty="0" smtClean="0"/>
                        <a:t>Minimalist+</a:t>
                      </a:r>
                      <a:endParaRPr lang="en-US" dirty="0"/>
                    </a:p>
                  </a:txBody>
                  <a:tcPr/>
                </a:tc>
                <a:tc>
                  <a:txBody>
                    <a:bodyPr/>
                    <a:lstStyle/>
                    <a:p>
                      <a:r>
                        <a:rPr lang="en-US" dirty="0" smtClean="0"/>
                        <a:t>Full (</a:t>
                      </a:r>
                      <a:r>
                        <a:rPr lang="en-US" dirty="0" smtClean="0"/>
                        <a:t>loops</a:t>
                      </a:r>
                      <a:r>
                        <a:rPr lang="en-US" baseline="0" dirty="0" smtClean="0"/>
                        <a:t> &amp; functions</a:t>
                      </a:r>
                      <a:r>
                        <a:rPr lang="en-US" dirty="0" smtClean="0"/>
                        <a:t>)</a:t>
                      </a:r>
                      <a:endParaRPr lang="en-US" dirty="0"/>
                    </a:p>
                  </a:txBody>
                  <a:tcPr/>
                </a:tc>
              </a:tr>
              <a:tr h="370840">
                <a:tc>
                  <a:txBody>
                    <a:bodyPr/>
                    <a:lstStyle/>
                    <a:p>
                      <a:r>
                        <a:rPr lang="en-US" dirty="0" smtClean="0"/>
                        <a:t>API</a:t>
                      </a:r>
                      <a:endParaRPr lang="en-US" dirty="0"/>
                    </a:p>
                  </a:txBody>
                  <a:tcPr/>
                </a:tc>
                <a:tc>
                  <a:txBody>
                    <a:bodyPr/>
                    <a:lstStyle/>
                    <a:p>
                      <a:r>
                        <a:rPr lang="en-US" dirty="0" smtClean="0"/>
                        <a:t>Complete</a:t>
                      </a:r>
                      <a:endParaRPr lang="en-US" dirty="0"/>
                    </a:p>
                  </a:txBody>
                  <a:tcPr/>
                </a:tc>
                <a:tc>
                  <a:txBody>
                    <a:bodyPr/>
                    <a:lstStyle/>
                    <a:p>
                      <a:r>
                        <a:rPr lang="en-US" dirty="0" smtClean="0"/>
                        <a:t>Minimal</a:t>
                      </a:r>
                      <a:endParaRPr lang="en-US" dirty="0"/>
                    </a:p>
                  </a:txBody>
                  <a:tcPr/>
                </a:tc>
                <a:tc>
                  <a:txBody>
                    <a:bodyPr/>
                    <a:lstStyle/>
                    <a:p>
                      <a:r>
                        <a:rPr lang="en-US" dirty="0" smtClean="0"/>
                        <a:t>Large and growing</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Platforms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Solaris, OS-X</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AIX (6.1+)</a:t>
                      </a:r>
                    </a:p>
                  </a:txBody>
                  <a:tcPr/>
                </a:tc>
                <a:tc>
                  <a:txBody>
                    <a:bodyPr/>
                    <a:lstStyle/>
                    <a:p>
                      <a:r>
                        <a:rPr lang="en-US" dirty="0" smtClean="0"/>
                        <a:t>Linux (</a:t>
                      </a:r>
                      <a:r>
                        <a:rPr lang="en-US" dirty="0" err="1" smtClean="0"/>
                        <a:t>Distro</a:t>
                      </a:r>
                      <a:r>
                        <a:rPr lang="en-US" dirty="0" smtClean="0"/>
                        <a:t> specific)</a:t>
                      </a:r>
                      <a:endParaRPr lang="en-US" dirty="0"/>
                    </a:p>
                  </a:txBody>
                  <a:tcPr/>
                </a:tc>
              </a:tr>
              <a:tr h="370840">
                <a:tc>
                  <a:txBody>
                    <a:bodyPr/>
                    <a:lstStyle/>
                    <a:p>
                      <a:r>
                        <a:rPr lang="en-US" dirty="0" smtClean="0"/>
                        <a:t>Environment</a:t>
                      </a:r>
                      <a:endParaRPr lang="en-US" dirty="0"/>
                    </a:p>
                  </a:txBody>
                  <a:tcPr/>
                </a:tc>
                <a:tc>
                  <a:txBody>
                    <a:bodyPr/>
                    <a:lstStyle/>
                    <a:p>
                      <a:r>
                        <a:rPr lang="en-US" dirty="0" smtClean="0"/>
                        <a:t>Runtime compile</a:t>
                      </a:r>
                      <a:endParaRPr lang="en-US" dirty="0"/>
                    </a:p>
                  </a:txBody>
                  <a:tcPr/>
                </a:tc>
                <a:tc>
                  <a:txBody>
                    <a:bodyPr/>
                    <a:lstStyle/>
                    <a:p>
                      <a:r>
                        <a:rPr lang="en-US" dirty="0" smtClean="0"/>
                        <a:t>Runtime compile</a:t>
                      </a:r>
                      <a:endParaRPr lang="en-US" dirty="0"/>
                    </a:p>
                  </a:txBody>
                  <a:tcPr/>
                </a:tc>
                <a:tc>
                  <a:txBody>
                    <a:bodyPr/>
                    <a:lstStyle/>
                    <a:p>
                      <a:r>
                        <a:rPr lang="en-US" dirty="0" smtClean="0"/>
                        <a:t>Translate, compile,</a:t>
                      </a:r>
                      <a:r>
                        <a:rPr lang="en-US" baseline="0" dirty="0" smtClean="0"/>
                        <a:t> load</a:t>
                      </a:r>
                      <a:endParaRPr lang="en-US" dirty="0"/>
                    </a:p>
                  </a:txBody>
                  <a:tcPr/>
                </a:tc>
              </a:tr>
              <a:tr h="370840">
                <a:tc>
                  <a:txBody>
                    <a:bodyPr/>
                    <a:lstStyle/>
                    <a:p>
                      <a:r>
                        <a:rPr lang="en-US" dirty="0" smtClean="0"/>
                        <a:t>Support</a:t>
                      </a:r>
                      <a:endParaRPr lang="en-US" dirty="0"/>
                    </a:p>
                  </a:txBody>
                  <a:tcPr/>
                </a:tc>
                <a:tc>
                  <a:txBody>
                    <a:bodyPr/>
                    <a:lstStyle/>
                    <a:p>
                      <a:r>
                        <a:rPr lang="en-US" dirty="0" smtClean="0"/>
                        <a:t>Significant</a:t>
                      </a:r>
                      <a:endParaRPr lang="en-US" dirty="0"/>
                    </a:p>
                  </a:txBody>
                  <a:tcPr/>
                </a:tc>
                <a:tc>
                  <a:txBody>
                    <a:bodyPr/>
                    <a:lstStyle/>
                    <a:p>
                      <a:r>
                        <a:rPr lang="en-US" dirty="0" smtClean="0"/>
                        <a:t>Minimal</a:t>
                      </a:r>
                      <a:endParaRPr lang="en-US" dirty="0"/>
                    </a:p>
                  </a:txBody>
                  <a:tcPr/>
                </a:tc>
                <a:tc>
                  <a:txBody>
                    <a:bodyPr/>
                    <a:lstStyle/>
                    <a:p>
                      <a:r>
                        <a:rPr lang="en-US" dirty="0" smtClean="0"/>
                        <a:t>Minimal</a:t>
                      </a:r>
                      <a:endParaRPr lang="en-US" dirty="0"/>
                    </a:p>
                  </a:txBody>
                  <a:tcPr/>
                </a:tc>
              </a:tr>
            </a:tbl>
          </a:graphicData>
        </a:graphic>
      </p:graphicFrame>
      <p:sp>
        <p:nvSpPr>
          <p:cNvPr id="5" name="TextBox 4"/>
          <p:cNvSpPr txBox="1"/>
          <p:nvPr/>
        </p:nvSpPr>
        <p:spPr>
          <a:xfrm>
            <a:off x="1447800" y="1828800"/>
            <a:ext cx="6248400" cy="1200329"/>
          </a:xfrm>
          <a:prstGeom prst="rect">
            <a:avLst/>
          </a:prstGeom>
          <a:noFill/>
        </p:spPr>
        <p:txBody>
          <a:bodyPr wrap="square" rtlCol="0">
            <a:spAutoFit/>
          </a:bodyPr>
          <a:lstStyle/>
          <a:p>
            <a:pPr algn="ctr"/>
            <a:r>
              <a:rPr lang="en-US" dirty="0" smtClean="0">
                <a:latin typeface="Georgia"/>
                <a:cs typeface="Georgia"/>
              </a:rPr>
              <a:t>This is a simplistic overview of the available dynamic tracing environments. While Vue offers some potential  language enhancements, DTrace is the most mature and remains the reference implementation.</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The Future of </a:t>
            </a:r>
            <a:r>
              <a:rPr lang="en-US" b="1" dirty="0" err="1" smtClean="0">
                <a:latin typeface="Georgia"/>
                <a:cs typeface="Georgia"/>
              </a:rPr>
              <a:t>ProbeVue</a:t>
            </a:r>
            <a:endParaRPr lang="en-US" b="1" dirty="0">
              <a:latin typeface="Georgia"/>
              <a:cs typeface="Georgia"/>
            </a:endParaRPr>
          </a:p>
        </p:txBody>
      </p:sp>
      <p:sp>
        <p:nvSpPr>
          <p:cNvPr id="3" name="Content Placeholder 2"/>
          <p:cNvSpPr>
            <a:spLocks noGrp="1"/>
          </p:cNvSpPr>
          <p:nvPr>
            <p:ph idx="1"/>
          </p:nvPr>
        </p:nvSpPr>
        <p:spPr>
          <a:xfrm>
            <a:off x="457200" y="2743200"/>
            <a:ext cx="8229600" cy="3382963"/>
          </a:xfrm>
        </p:spPr>
        <p:txBody>
          <a:bodyPr/>
          <a:lstStyle/>
          <a:p>
            <a:r>
              <a:rPr lang="en-US" dirty="0" smtClean="0">
                <a:latin typeface="Georgia"/>
                <a:cs typeface="Georgia"/>
              </a:rPr>
              <a:t>New providers coming on line; specifically (compiler independent) C++</a:t>
            </a:r>
          </a:p>
          <a:p>
            <a:r>
              <a:rPr lang="en-US" dirty="0" smtClean="0">
                <a:latin typeface="Georgia"/>
                <a:cs typeface="Georgia"/>
              </a:rPr>
              <a:t>Language enhancements</a:t>
            </a:r>
          </a:p>
          <a:p>
            <a:r>
              <a:rPr lang="en-US" dirty="0" smtClean="0">
                <a:latin typeface="Georgia"/>
                <a:cs typeface="Georgia"/>
              </a:rPr>
              <a:t>API enhancements</a:t>
            </a:r>
          </a:p>
          <a:p>
            <a:r>
              <a:rPr lang="en-US" dirty="0" err="1" smtClean="0">
                <a:latin typeface="Georgia"/>
                <a:cs typeface="Georgia"/>
              </a:rPr>
              <a:t>ToolKit</a:t>
            </a:r>
            <a:r>
              <a:rPr lang="en-US" dirty="0" smtClean="0">
                <a:latin typeface="Georgia"/>
                <a:cs typeface="Georgia"/>
              </a:rPr>
              <a:t> / GUI</a:t>
            </a:r>
          </a:p>
          <a:p>
            <a:endParaRPr lang="en-US" dirty="0">
              <a:latin typeface="Georgia"/>
              <a:cs typeface="Georgia"/>
            </a:endParaRPr>
          </a:p>
        </p:txBody>
      </p:sp>
      <p:sp>
        <p:nvSpPr>
          <p:cNvPr id="4" name="TextBox 3"/>
          <p:cNvSpPr txBox="1"/>
          <p:nvPr/>
        </p:nvSpPr>
        <p:spPr>
          <a:xfrm>
            <a:off x="1447800" y="1600200"/>
            <a:ext cx="6248400" cy="1200329"/>
          </a:xfrm>
          <a:prstGeom prst="rect">
            <a:avLst/>
          </a:prstGeom>
          <a:noFill/>
        </p:spPr>
        <p:txBody>
          <a:bodyPr wrap="square" rtlCol="0">
            <a:spAutoFit/>
          </a:bodyPr>
          <a:lstStyle/>
          <a:p>
            <a:r>
              <a:rPr lang="en-US" dirty="0" smtClean="0">
                <a:latin typeface="Georgia"/>
                <a:cs typeface="Georgia"/>
              </a:rPr>
              <a:t>Because these are forward looking statements they refer to very general concepts or updates that have shipped in 6.1 TL’s. The point is that IBM is actively developing this environment.</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Tidbits – Items Not Covered</a:t>
            </a:r>
            <a:endParaRPr lang="en-US" b="1" dirty="0">
              <a:latin typeface="Georgia"/>
              <a:cs typeface="Georgia"/>
            </a:endParaRPr>
          </a:p>
        </p:txBody>
      </p:sp>
      <p:sp>
        <p:nvSpPr>
          <p:cNvPr id="3" name="Content Placeholder 2"/>
          <p:cNvSpPr>
            <a:spLocks noGrp="1"/>
          </p:cNvSpPr>
          <p:nvPr>
            <p:ph idx="1"/>
          </p:nvPr>
        </p:nvSpPr>
        <p:spPr>
          <a:xfrm>
            <a:off x="457200" y="2286000"/>
            <a:ext cx="8229600" cy="3840163"/>
          </a:xfrm>
        </p:spPr>
        <p:txBody>
          <a:bodyPr>
            <a:normAutofit fontScale="77500" lnSpcReduction="20000"/>
          </a:bodyPr>
          <a:lstStyle/>
          <a:p>
            <a:r>
              <a:rPr lang="en-US" dirty="0" smtClean="0">
                <a:latin typeface="Georgia"/>
                <a:cs typeface="Georgia"/>
              </a:rPr>
              <a:t>Tentative tracing – The ability to “queue” output for the trace buffer, but actually commit or disregard later.</a:t>
            </a:r>
            <a:endParaRPr lang="en-US" dirty="0" smtClean="0">
              <a:latin typeface="Georgia"/>
              <a:cs typeface="Georgia"/>
            </a:endParaRPr>
          </a:p>
          <a:p>
            <a:r>
              <a:rPr lang="en-US" dirty="0" smtClean="0">
                <a:latin typeface="Georgia"/>
                <a:cs typeface="Georgia"/>
              </a:rPr>
              <a:t>Shell </a:t>
            </a:r>
            <a:r>
              <a:rPr lang="en-US" dirty="0" smtClean="0">
                <a:latin typeface="Georgia"/>
                <a:cs typeface="Georgia"/>
              </a:rPr>
              <a:t>Wrapper – Wrapping a Vue script in shell is useful for parameter validation, passing options to the binary, and avoiding annoying string escape sequences.</a:t>
            </a:r>
          </a:p>
          <a:p>
            <a:r>
              <a:rPr lang="en-US" dirty="0" smtClean="0">
                <a:latin typeface="Georgia"/>
                <a:cs typeface="Georgia"/>
              </a:rPr>
              <a:t>Calculating percentages (floating point “emulation”).</a:t>
            </a:r>
          </a:p>
          <a:p>
            <a:r>
              <a:rPr lang="en-US" dirty="0" smtClean="0">
                <a:latin typeface="Georgia"/>
                <a:cs typeface="Georgia"/>
              </a:rPr>
              <a:t>The List </a:t>
            </a:r>
            <a:r>
              <a:rPr lang="en-US" dirty="0" err="1" smtClean="0">
                <a:latin typeface="Georgia"/>
                <a:cs typeface="Georgia"/>
              </a:rPr>
              <a:t>datatype</a:t>
            </a:r>
            <a:r>
              <a:rPr lang="en-US" dirty="0" smtClean="0">
                <a:latin typeface="Georgia"/>
                <a:cs typeface="Georgia"/>
              </a:rPr>
              <a:t> – When and how to use, and when to not use the List type.</a:t>
            </a:r>
            <a:endParaRPr lang="en-US" dirty="0">
              <a:latin typeface="Georgia"/>
              <a:cs typeface="Georgia"/>
            </a:endParaRPr>
          </a:p>
        </p:txBody>
      </p:sp>
      <p:sp>
        <p:nvSpPr>
          <p:cNvPr id="4" name="TextBox 3"/>
          <p:cNvSpPr txBox="1"/>
          <p:nvPr/>
        </p:nvSpPr>
        <p:spPr>
          <a:xfrm>
            <a:off x="1447800" y="1417638"/>
            <a:ext cx="6248400" cy="646331"/>
          </a:xfrm>
          <a:prstGeom prst="rect">
            <a:avLst/>
          </a:prstGeom>
          <a:noFill/>
        </p:spPr>
        <p:txBody>
          <a:bodyPr wrap="square" rtlCol="0">
            <a:spAutoFit/>
          </a:bodyPr>
          <a:lstStyle/>
          <a:p>
            <a:pPr algn="ctr"/>
            <a:r>
              <a:rPr lang="en-US" dirty="0" smtClean="0">
                <a:latin typeface="Georgia"/>
                <a:cs typeface="Georgia"/>
              </a:rPr>
              <a:t>These items were largely omitted (primarily for time constraints), and can be found on the web.</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Personal Observations</a:t>
            </a:r>
            <a:endParaRPr lang="en-US" b="1" dirty="0">
              <a:latin typeface="Georgia"/>
              <a:cs typeface="Georgia"/>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eorgia"/>
                <a:cs typeface="Georgia"/>
              </a:rPr>
              <a:t>Solaris </a:t>
            </a:r>
            <a:r>
              <a:rPr lang="en-US" dirty="0" err="1" smtClean="0">
                <a:latin typeface="Georgia"/>
                <a:cs typeface="Georgia"/>
              </a:rPr>
              <a:t>admins</a:t>
            </a:r>
            <a:r>
              <a:rPr lang="en-US" dirty="0" smtClean="0">
                <a:latin typeface="Georgia"/>
                <a:cs typeface="Georgia"/>
              </a:rPr>
              <a:t> who are familiar with D/DTrace will find Vue</a:t>
            </a:r>
            <a:r>
              <a:rPr lang="en-US" dirty="0" smtClean="0">
                <a:latin typeface="Georgia"/>
                <a:cs typeface="Georgia"/>
              </a:rPr>
              <a:t> a bit limiting. Fortunately this situation is changing with each release.</a:t>
            </a:r>
          </a:p>
          <a:p>
            <a:r>
              <a:rPr lang="en-US" dirty="0" smtClean="0">
                <a:latin typeface="Georgia"/>
                <a:cs typeface="Georgia"/>
              </a:rPr>
              <a:t>When writing complex scripts it is best to write more modular and test each piece. It can be frustrating to write a lengthy script and find a bug in the language / environment that invalidates the entire project.</a:t>
            </a:r>
          </a:p>
          <a:p>
            <a:r>
              <a:rPr lang="en-US" dirty="0" smtClean="0">
                <a:latin typeface="Georgia"/>
                <a:cs typeface="Georgia"/>
              </a:rPr>
              <a:t>TL 4 and later is better. I have personally created several </a:t>
            </a:r>
            <a:r>
              <a:rPr lang="en-US" dirty="0" err="1" smtClean="0">
                <a:latin typeface="Georgia"/>
                <a:cs typeface="Georgia"/>
              </a:rPr>
              <a:t>PMRs</a:t>
            </a:r>
            <a:r>
              <a:rPr lang="en-US" dirty="0" smtClean="0">
                <a:latin typeface="Georgia"/>
                <a:cs typeface="Georgia"/>
              </a:rPr>
              <a:t> on TL3 and earlier</a:t>
            </a:r>
            <a:r>
              <a:rPr lang="en-US" dirty="0" smtClean="0">
                <a:latin typeface="Georgia"/>
                <a:cs typeface="Georgia"/>
              </a:rPr>
              <a:t>. This presentation was written primarily on a TL3 system. Some of the notes will reflect </a:t>
            </a:r>
            <a:r>
              <a:rPr lang="en-US" dirty="0" smtClean="0">
                <a:latin typeface="Georgia"/>
                <a:cs typeface="Georgia"/>
              </a:rPr>
              <a:t>different results on TL3 to TL4.</a:t>
            </a:r>
          </a:p>
          <a:p>
            <a:r>
              <a:rPr lang="en-US" dirty="0" smtClean="0">
                <a:latin typeface="Georgia"/>
                <a:cs typeface="Georgia"/>
              </a:rPr>
              <a:t>Tools have users, environments have communities. IBM does not do “community” well.</a:t>
            </a:r>
            <a:endParaRPr lang="en-US" dirty="0" smtClean="0">
              <a:latin typeface="Georgia"/>
              <a:cs typeface="Georgi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Georgia"/>
                <a:cs typeface="Georgia"/>
              </a:rPr>
              <a:t>MetaData</a:t>
            </a:r>
            <a:endParaRPr lang="en-US" b="1" dirty="0">
              <a:latin typeface="Georgia"/>
              <a:cs typeface="Georgia"/>
            </a:endParaRPr>
          </a:p>
        </p:txBody>
      </p:sp>
      <p:sp>
        <p:nvSpPr>
          <p:cNvPr id="3" name="Content Placeholder 2"/>
          <p:cNvSpPr>
            <a:spLocks noGrp="1"/>
          </p:cNvSpPr>
          <p:nvPr>
            <p:ph idx="1"/>
          </p:nvPr>
        </p:nvSpPr>
        <p:spPr>
          <a:xfrm>
            <a:off x="457200" y="1600201"/>
            <a:ext cx="8229600" cy="2514600"/>
          </a:xfrm>
        </p:spPr>
        <p:txBody>
          <a:bodyPr/>
          <a:lstStyle/>
          <a:p>
            <a:pPr>
              <a:buNone/>
            </a:pPr>
            <a:r>
              <a:rPr lang="en-US" dirty="0" smtClean="0">
                <a:latin typeface="Georgia"/>
                <a:cs typeface="Georgia"/>
              </a:rPr>
              <a:t>William Favorite</a:t>
            </a:r>
          </a:p>
          <a:p>
            <a:pPr>
              <a:buNone/>
            </a:pPr>
            <a:r>
              <a:rPr lang="en-US" dirty="0" smtClean="0">
                <a:latin typeface="Georgia"/>
                <a:cs typeface="Georgia"/>
              </a:rPr>
              <a:t>	URL: http://</a:t>
            </a:r>
            <a:r>
              <a:rPr lang="en-US" dirty="0" err="1" smtClean="0">
                <a:latin typeface="Georgia"/>
                <a:cs typeface="Georgia"/>
              </a:rPr>
              <a:t>www.tablespace.net</a:t>
            </a:r>
            <a:endParaRPr lang="en-US" dirty="0" smtClean="0">
              <a:latin typeface="Georgia"/>
              <a:cs typeface="Georgia"/>
            </a:endParaRPr>
          </a:p>
          <a:p>
            <a:pPr>
              <a:buNone/>
            </a:pPr>
            <a:r>
              <a:rPr lang="en-US" dirty="0" smtClean="0">
                <a:latin typeface="Georgia"/>
                <a:cs typeface="Georgia"/>
              </a:rPr>
              <a:t>	Email: wfavorite@tablespace.net</a:t>
            </a:r>
          </a:p>
          <a:p>
            <a:pPr>
              <a:buNone/>
            </a:pPr>
            <a:r>
              <a:rPr lang="en-US" dirty="0" smtClean="0">
                <a:latin typeface="Georgia"/>
                <a:cs typeface="Georgia"/>
              </a:rPr>
              <a:t>	Phone: 720-289-8142</a:t>
            </a:r>
          </a:p>
          <a:p>
            <a:pPr>
              <a:buNone/>
            </a:pPr>
            <a:endParaRPr lang="en-US" dirty="0">
              <a:latin typeface="Georgia"/>
              <a:cs typeface="Georgia"/>
            </a:endParaRPr>
          </a:p>
        </p:txBody>
      </p:sp>
      <p:sp>
        <p:nvSpPr>
          <p:cNvPr id="4" name="TextBox 3"/>
          <p:cNvSpPr txBox="1"/>
          <p:nvPr/>
        </p:nvSpPr>
        <p:spPr>
          <a:xfrm>
            <a:off x="914400" y="5751731"/>
            <a:ext cx="1749322" cy="646331"/>
          </a:xfrm>
          <a:prstGeom prst="rect">
            <a:avLst/>
          </a:prstGeom>
          <a:noFill/>
        </p:spPr>
        <p:txBody>
          <a:bodyPr wrap="none" rtlCol="0">
            <a:spAutoFit/>
          </a:bodyPr>
          <a:lstStyle/>
          <a:p>
            <a:r>
              <a:rPr lang="en-US" dirty="0" smtClean="0">
                <a:latin typeface="Georgia"/>
                <a:cs typeface="Georgia"/>
              </a:rPr>
              <a:t>Version: </a:t>
            </a:r>
            <a:r>
              <a:rPr lang="en-US" dirty="0" smtClean="0">
                <a:latin typeface="Georgia"/>
                <a:cs typeface="Georgia"/>
              </a:rPr>
              <a:t>0.10.0</a:t>
            </a:r>
            <a:endParaRPr lang="en-US" dirty="0" smtClean="0">
              <a:latin typeface="Georgia"/>
              <a:cs typeface="Georgia"/>
            </a:endParaRPr>
          </a:p>
          <a:p>
            <a:r>
              <a:rPr lang="en-US" dirty="0" smtClean="0">
                <a:latin typeface="Georgia"/>
                <a:cs typeface="Georgia"/>
              </a:rPr>
              <a:t>Date: 6/</a:t>
            </a:r>
            <a:r>
              <a:rPr lang="en-US" dirty="0" smtClean="0">
                <a:latin typeface="Georgia"/>
                <a:cs typeface="Georgia"/>
              </a:rPr>
              <a:t>22/</a:t>
            </a:r>
            <a:r>
              <a:rPr lang="en-US" dirty="0" smtClean="0">
                <a:latin typeface="Georgia"/>
                <a:cs typeface="Georgia"/>
              </a:rPr>
              <a:t>10</a:t>
            </a:r>
            <a:endParaRPr lang="en-US" dirty="0">
              <a:latin typeface="Georgia"/>
              <a:cs typeface="Georgia"/>
            </a:endParaRPr>
          </a:p>
        </p:txBody>
      </p:sp>
      <p:sp>
        <p:nvSpPr>
          <p:cNvPr id="5" name="TextBox 4"/>
          <p:cNvSpPr txBox="1"/>
          <p:nvPr/>
        </p:nvSpPr>
        <p:spPr>
          <a:xfrm>
            <a:off x="914400" y="4782234"/>
            <a:ext cx="6968942" cy="646331"/>
          </a:xfrm>
          <a:prstGeom prst="rect">
            <a:avLst/>
          </a:prstGeom>
          <a:noFill/>
        </p:spPr>
        <p:txBody>
          <a:bodyPr wrap="square" rtlCol="0">
            <a:spAutoFit/>
          </a:bodyPr>
          <a:lstStyle/>
          <a:p>
            <a:r>
              <a:rPr lang="en-US" dirty="0" smtClean="0"/>
              <a:t>A copy of this presentation can be found at:</a:t>
            </a:r>
          </a:p>
          <a:p>
            <a:r>
              <a:rPr lang="en-US" dirty="0" smtClean="0"/>
              <a:t>http://</a:t>
            </a:r>
            <a:r>
              <a:rPr lang="en-US" dirty="0" err="1" smtClean="0"/>
              <a:t>www.tablespace.net/probevue</a:t>
            </a:r>
            <a:r>
              <a:rPr lang="en-US" dirty="0" smtClean="0"/>
              <a:t>/</a:t>
            </a:r>
            <a:endParaRPr lang="en-US" dirty="0"/>
          </a:p>
        </p:txBody>
      </p:sp>
      <p:pic>
        <p:nvPicPr>
          <p:cNvPr id="7" name="Picture 6" descr="UNIX_Crop.jpg"/>
          <p:cNvPicPr>
            <a:picLocks noChangeAspect="1"/>
          </p:cNvPicPr>
          <p:nvPr/>
        </p:nvPicPr>
        <p:blipFill>
          <a:blip r:embed="rId3"/>
          <a:stretch>
            <a:fillRect/>
          </a:stretch>
        </p:blipFill>
        <p:spPr>
          <a:xfrm>
            <a:off x="5982390" y="4578587"/>
            <a:ext cx="2704410" cy="16999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a:cs typeface="Georgia"/>
              </a:rPr>
              <a:t>Comparisons to Similar Tools</a:t>
            </a:r>
            <a:endParaRPr lang="en-US" b="1" dirty="0">
              <a:latin typeface="Georgia"/>
              <a:cs typeface="Georgia"/>
            </a:endParaRPr>
          </a:p>
        </p:txBody>
      </p:sp>
      <p:graphicFrame>
        <p:nvGraphicFramePr>
          <p:cNvPr id="5" name="Table 4"/>
          <p:cNvGraphicFramePr>
            <a:graphicFrameLocks noGrp="1"/>
          </p:cNvGraphicFramePr>
          <p:nvPr/>
        </p:nvGraphicFramePr>
        <p:xfrm>
          <a:off x="152400" y="1417638"/>
          <a:ext cx="8839199" cy="4891721"/>
        </p:xfrm>
        <a:graphic>
          <a:graphicData uri="http://schemas.openxmlformats.org/drawingml/2006/table">
            <a:tbl>
              <a:tblPr firstRow="1">
                <a:tableStyleId>{616DA210-FB5B-4158-B5E0-FEB733F419BA}</a:tableStyleId>
              </a:tblPr>
              <a:tblGrid>
                <a:gridCol w="990600"/>
                <a:gridCol w="1447800"/>
                <a:gridCol w="1371600"/>
                <a:gridCol w="1447800"/>
                <a:gridCol w="1524000"/>
                <a:gridCol w="2057399"/>
              </a:tblGrid>
              <a:tr h="334962">
                <a:tc>
                  <a:txBody>
                    <a:bodyPr/>
                    <a:lstStyle/>
                    <a:p>
                      <a:endParaRPr lang="en-US" sz="1400" dirty="0"/>
                    </a:p>
                  </a:txBody>
                  <a:tcPr/>
                </a:tc>
                <a:tc>
                  <a:txBody>
                    <a:bodyPr/>
                    <a:lstStyle/>
                    <a:p>
                      <a:r>
                        <a:rPr lang="en-US" sz="1400" dirty="0" err="1" smtClean="0"/>
                        <a:t>probevue</a:t>
                      </a:r>
                      <a:endParaRPr lang="en-US" sz="1400" dirty="0"/>
                    </a:p>
                  </a:txBody>
                  <a:tcPr/>
                </a:tc>
                <a:tc>
                  <a:txBody>
                    <a:bodyPr/>
                    <a:lstStyle/>
                    <a:p>
                      <a:r>
                        <a:rPr lang="en-US" sz="1400" dirty="0" smtClean="0"/>
                        <a:t>trace</a:t>
                      </a:r>
                      <a:endParaRPr lang="en-US" sz="1400" dirty="0"/>
                    </a:p>
                  </a:txBody>
                  <a:tcPr/>
                </a:tc>
                <a:tc>
                  <a:txBody>
                    <a:bodyPr/>
                    <a:lstStyle/>
                    <a:p>
                      <a:r>
                        <a:rPr lang="en-US" sz="1400" dirty="0" smtClean="0"/>
                        <a:t>truss</a:t>
                      </a:r>
                      <a:endParaRPr lang="en-US" sz="1400" dirty="0"/>
                    </a:p>
                  </a:txBody>
                  <a:tcPr/>
                </a:tc>
                <a:tc>
                  <a:txBody>
                    <a:bodyPr/>
                    <a:lstStyle/>
                    <a:p>
                      <a:r>
                        <a:rPr lang="en-US" sz="1400" dirty="0" err="1" smtClean="0"/>
                        <a:t>topas(ish</a:t>
                      </a:r>
                      <a:r>
                        <a:rPr lang="en-US" sz="1400" dirty="0" smtClean="0"/>
                        <a:t>)</a:t>
                      </a:r>
                      <a:endParaRPr lang="en-US" sz="1400" dirty="0"/>
                    </a:p>
                  </a:txBody>
                  <a:tcPr/>
                </a:tc>
                <a:tc>
                  <a:txBody>
                    <a:bodyPr/>
                    <a:lstStyle/>
                    <a:p>
                      <a:r>
                        <a:rPr lang="en-US" sz="1400" dirty="0" smtClean="0"/>
                        <a:t>Profiler</a:t>
                      </a:r>
                      <a:r>
                        <a:rPr lang="en-US" sz="1400" baseline="0" dirty="0" smtClean="0"/>
                        <a:t> / Debugger</a:t>
                      </a:r>
                      <a:endParaRPr lang="en-US" sz="1400" dirty="0"/>
                    </a:p>
                  </a:txBody>
                  <a:tcPr/>
                </a:tc>
              </a:tr>
              <a:tr h="304800">
                <a:tc>
                  <a:txBody>
                    <a:bodyPr/>
                    <a:lstStyle/>
                    <a:p>
                      <a:r>
                        <a:rPr lang="en-US" sz="1400" dirty="0" smtClean="0"/>
                        <a:t>Provider</a:t>
                      </a:r>
                      <a:endParaRPr lang="en-US" sz="1400" dirty="0"/>
                    </a:p>
                  </a:txBody>
                  <a:tcPr/>
                </a:tc>
                <a:tc>
                  <a:txBody>
                    <a:bodyPr/>
                    <a:lstStyle/>
                    <a:p>
                      <a:r>
                        <a:rPr lang="en-US" sz="1400" dirty="0" smtClean="0"/>
                        <a:t>Various (modular)</a:t>
                      </a:r>
                      <a:endParaRPr lang="en-US" sz="1400" dirty="0"/>
                    </a:p>
                  </a:txBody>
                  <a:tcPr/>
                </a:tc>
                <a:tc>
                  <a:txBody>
                    <a:bodyPr/>
                    <a:lstStyle/>
                    <a:p>
                      <a:r>
                        <a:rPr lang="en-US" sz="1400" dirty="0" smtClean="0"/>
                        <a:t>kernel-</a:t>
                      </a:r>
                      <a:r>
                        <a:rPr lang="en-US" sz="1400" dirty="0" err="1" smtClean="0"/>
                        <a:t>trace(d</a:t>
                      </a:r>
                      <a:r>
                        <a:rPr lang="en-US" sz="1400" dirty="0" smtClean="0"/>
                        <a:t>)</a:t>
                      </a:r>
                      <a:endParaRPr lang="en-US" sz="1400" dirty="0"/>
                    </a:p>
                  </a:txBody>
                  <a:tcPr/>
                </a:tc>
                <a:tc>
                  <a:txBody>
                    <a:bodyPr/>
                    <a:lstStyle/>
                    <a:p>
                      <a:r>
                        <a:rPr lang="en-US" sz="1400" dirty="0" smtClean="0"/>
                        <a:t>/proc</a:t>
                      </a:r>
                      <a:endParaRPr lang="en-US" sz="1400" dirty="0"/>
                    </a:p>
                  </a:txBody>
                  <a:tcPr/>
                </a:tc>
                <a:tc>
                  <a:txBody>
                    <a:bodyPr/>
                    <a:lstStyle/>
                    <a:p>
                      <a:r>
                        <a:rPr lang="en-US" sz="1400" dirty="0" err="1" smtClean="0"/>
                        <a:t>PerfStat</a:t>
                      </a:r>
                      <a:endParaRPr lang="en-US" sz="1400" dirty="0"/>
                    </a:p>
                  </a:txBody>
                  <a:tcPr/>
                </a:tc>
                <a:tc>
                  <a:txBody>
                    <a:bodyPr/>
                    <a:lstStyle/>
                    <a:p>
                      <a:r>
                        <a:rPr lang="en-US" sz="1400" dirty="0" smtClean="0"/>
                        <a:t>wrapper</a:t>
                      </a:r>
                      <a:r>
                        <a:rPr lang="en-US" sz="1400" baseline="0" dirty="0" smtClean="0"/>
                        <a:t> (varies by tool)</a:t>
                      </a:r>
                      <a:endParaRPr lang="en-US" sz="1400" dirty="0"/>
                    </a:p>
                  </a:txBody>
                  <a:tcPr/>
                </a:tc>
              </a:tr>
              <a:tr h="305086">
                <a:tc>
                  <a:txBody>
                    <a:bodyPr/>
                    <a:lstStyle/>
                    <a:p>
                      <a:r>
                        <a:rPr lang="en-US" sz="1400" dirty="0" smtClean="0"/>
                        <a:t>Focus</a:t>
                      </a:r>
                      <a:endParaRPr lang="en-US" sz="1400" dirty="0"/>
                    </a:p>
                  </a:txBody>
                  <a:tcPr/>
                </a:tc>
                <a:tc>
                  <a:txBody>
                    <a:bodyPr/>
                    <a:lstStyle/>
                    <a:p>
                      <a:r>
                        <a:rPr lang="en-US" sz="1400" dirty="0" smtClean="0"/>
                        <a:t>System</a:t>
                      </a:r>
                      <a:r>
                        <a:rPr lang="en-US" sz="1400" baseline="0" dirty="0" smtClean="0"/>
                        <a:t> &amp; App</a:t>
                      </a:r>
                      <a:endParaRPr lang="en-US" sz="1400" dirty="0"/>
                    </a:p>
                  </a:txBody>
                  <a:tcPr/>
                </a:tc>
                <a:tc>
                  <a:txBody>
                    <a:bodyPr/>
                    <a:lstStyle/>
                    <a:p>
                      <a:r>
                        <a:rPr lang="en-US" sz="1400" dirty="0" smtClean="0"/>
                        <a:t>System</a:t>
                      </a:r>
                      <a:endParaRPr lang="en-US" sz="1400" dirty="0"/>
                    </a:p>
                  </a:txBody>
                  <a:tcPr/>
                </a:tc>
                <a:tc>
                  <a:txBody>
                    <a:bodyPr/>
                    <a:lstStyle/>
                    <a:p>
                      <a:r>
                        <a:rPr lang="en-US" sz="1400" dirty="0" smtClean="0"/>
                        <a:t>App</a:t>
                      </a:r>
                      <a:r>
                        <a:rPr lang="en-US" sz="1400" baseline="0" dirty="0" smtClean="0"/>
                        <a:t> (at</a:t>
                      </a:r>
                      <a:r>
                        <a:rPr lang="en-US" sz="1400" baseline="0" dirty="0" smtClean="0"/>
                        <a:t> System</a:t>
                      </a:r>
                      <a:r>
                        <a:rPr lang="en-US" sz="1400" baseline="0" dirty="0" smtClean="0"/>
                        <a:t>)</a:t>
                      </a:r>
                      <a:endParaRPr lang="en-US" sz="1400" dirty="0"/>
                    </a:p>
                  </a:txBody>
                  <a:tcPr/>
                </a:tc>
                <a:tc>
                  <a:txBody>
                    <a:bodyPr/>
                    <a:lstStyle/>
                    <a:p>
                      <a:r>
                        <a:rPr lang="en-US" sz="1400" dirty="0" smtClean="0"/>
                        <a:t>System</a:t>
                      </a:r>
                      <a:endParaRPr lang="en-US" sz="1400" dirty="0"/>
                    </a:p>
                  </a:txBody>
                  <a:tcPr/>
                </a:tc>
                <a:tc>
                  <a:txBody>
                    <a:bodyPr/>
                    <a:lstStyle/>
                    <a:p>
                      <a:r>
                        <a:rPr lang="en-US" sz="1400" dirty="0" smtClean="0"/>
                        <a:t>App</a:t>
                      </a:r>
                      <a:endParaRPr lang="en-US" sz="1400" dirty="0"/>
                    </a:p>
                  </a:txBody>
                  <a:tcPr/>
                </a:tc>
              </a:tr>
              <a:tr h="914400">
                <a:tc>
                  <a:txBody>
                    <a:bodyPr/>
                    <a:lstStyle/>
                    <a:p>
                      <a:r>
                        <a:rPr lang="en-US" sz="1400" dirty="0" smtClean="0"/>
                        <a:t>Operation</a:t>
                      </a:r>
                      <a:endParaRPr lang="en-US" sz="1400" dirty="0"/>
                    </a:p>
                  </a:txBody>
                  <a:tcPr/>
                </a:tc>
                <a:tc>
                  <a:txBody>
                    <a:bodyPr/>
                    <a:lstStyle/>
                    <a:p>
                      <a:r>
                        <a:rPr lang="en-US" sz="1400" dirty="0" smtClean="0"/>
                        <a:t>Dynamic simultaneous capture/analyze/report</a:t>
                      </a:r>
                      <a:endParaRPr lang="en-US" sz="1400" dirty="0"/>
                    </a:p>
                  </a:txBody>
                  <a:tcPr/>
                </a:tc>
                <a:tc>
                  <a:txBody>
                    <a:bodyPr/>
                    <a:lstStyle/>
                    <a:p>
                      <a:r>
                        <a:rPr lang="en-US" sz="1400" dirty="0" smtClean="0"/>
                        <a:t>Capture, then</a:t>
                      </a:r>
                      <a:r>
                        <a:rPr lang="en-US" sz="1400" baseline="0" dirty="0" smtClean="0"/>
                        <a:t> </a:t>
                      </a:r>
                      <a:r>
                        <a:rPr lang="en-US" sz="1400" dirty="0" smtClean="0"/>
                        <a:t> extract,</a:t>
                      </a:r>
                      <a:r>
                        <a:rPr lang="en-US" sz="1400" baseline="0" dirty="0" smtClean="0"/>
                        <a:t> analyze, and report</a:t>
                      </a:r>
                      <a:endParaRPr lang="en-US" sz="1400" dirty="0"/>
                    </a:p>
                  </a:txBody>
                  <a:tcPr/>
                </a:tc>
                <a:tc>
                  <a:txBody>
                    <a:bodyPr/>
                    <a:lstStyle/>
                    <a:p>
                      <a:r>
                        <a:rPr lang="en-US" sz="1400" dirty="0" smtClean="0"/>
                        <a:t>Continuous capture - report</a:t>
                      </a:r>
                      <a:endParaRPr lang="en-US" sz="1400" dirty="0"/>
                    </a:p>
                  </a:txBody>
                  <a:tcPr/>
                </a:tc>
                <a:tc>
                  <a:txBody>
                    <a:bodyPr/>
                    <a:lstStyle/>
                    <a:p>
                      <a:r>
                        <a:rPr lang="en-US" sz="1400" dirty="0" smtClean="0"/>
                        <a:t>Query,</a:t>
                      </a:r>
                      <a:r>
                        <a:rPr lang="en-US" sz="1400" baseline="0" dirty="0" smtClean="0"/>
                        <a:t> analyze, report</a:t>
                      </a:r>
                      <a:endParaRPr lang="en-US" sz="1400" dirty="0"/>
                    </a:p>
                  </a:txBody>
                  <a:tcPr/>
                </a:tc>
                <a:tc>
                  <a:txBody>
                    <a:bodyPr/>
                    <a:lstStyle/>
                    <a:p>
                      <a:r>
                        <a:rPr lang="en-US" sz="1400" dirty="0" smtClean="0"/>
                        <a:t>App is</a:t>
                      </a:r>
                      <a:r>
                        <a:rPr lang="en-US" sz="1400" baseline="0" dirty="0" smtClean="0"/>
                        <a:t> typically launched from profiler tool</a:t>
                      </a:r>
                      <a:endParaRPr lang="en-US" sz="1400" dirty="0"/>
                    </a:p>
                  </a:txBody>
                  <a:tcPr/>
                </a:tc>
              </a:tr>
              <a:tr h="959834">
                <a:tc>
                  <a:txBody>
                    <a:bodyPr/>
                    <a:lstStyle/>
                    <a:p>
                      <a:r>
                        <a:rPr lang="en-US" sz="1400" dirty="0" smtClean="0"/>
                        <a:t>Gestalt</a:t>
                      </a:r>
                      <a:endParaRPr lang="en-US" sz="1400" dirty="0"/>
                    </a:p>
                  </a:txBody>
                  <a:tcPr/>
                </a:tc>
                <a:tc>
                  <a:txBody>
                    <a:bodyPr/>
                    <a:lstStyle/>
                    <a:p>
                      <a:r>
                        <a:rPr lang="en-US" sz="1400" dirty="0" smtClean="0"/>
                        <a:t>Language / scripting environment</a:t>
                      </a:r>
                      <a:endParaRPr lang="en-US" sz="1400" dirty="0"/>
                    </a:p>
                  </a:txBody>
                  <a:tcPr/>
                </a:tc>
                <a:tc>
                  <a:txBody>
                    <a:bodyPr/>
                    <a:lstStyle/>
                    <a:p>
                      <a:r>
                        <a:rPr lang="en-US" sz="1400" dirty="0" smtClean="0"/>
                        <a:t>Wide ranging tool with deep and granular insight</a:t>
                      </a:r>
                      <a:endParaRPr lang="en-US" sz="1400" dirty="0"/>
                    </a:p>
                  </a:txBody>
                  <a:tcPr/>
                </a:tc>
                <a:tc>
                  <a:txBody>
                    <a:bodyPr/>
                    <a:lstStyle/>
                    <a:p>
                      <a:r>
                        <a:rPr lang="en-US" sz="1400" dirty="0" smtClean="0"/>
                        <a:t>Focused tool with highly selectable capture</a:t>
                      </a:r>
                      <a:endParaRPr lang="en-US" sz="1400" dirty="0"/>
                    </a:p>
                  </a:txBody>
                  <a:tcPr/>
                </a:tc>
                <a:tc>
                  <a:txBody>
                    <a:bodyPr/>
                    <a:lstStyle/>
                    <a:p>
                      <a:r>
                        <a:rPr lang="en-US" sz="1400" dirty="0" smtClean="0"/>
                        <a:t>Generally single use tool restricted by design</a:t>
                      </a:r>
                      <a:endParaRPr lang="en-US" sz="1400" dirty="0"/>
                    </a:p>
                  </a:txBody>
                  <a:tcPr/>
                </a:tc>
                <a:tc>
                  <a:txBody>
                    <a:bodyPr/>
                    <a:lstStyle/>
                    <a:p>
                      <a:r>
                        <a:rPr lang="en-US" sz="1400" dirty="0" smtClean="0"/>
                        <a:t>Focused tool for app developers for code optimization</a:t>
                      </a:r>
                      <a:endParaRPr lang="en-US" sz="1400" dirty="0"/>
                    </a:p>
                  </a:txBody>
                  <a:tcPr/>
                </a:tc>
              </a:tr>
              <a:tr h="548640">
                <a:tc>
                  <a:txBody>
                    <a:bodyPr/>
                    <a:lstStyle/>
                    <a:p>
                      <a:r>
                        <a:rPr lang="en-US" sz="1400" dirty="0" smtClean="0"/>
                        <a:t>Insight</a:t>
                      </a:r>
                      <a:endParaRPr lang="en-US" sz="1400" dirty="0"/>
                    </a:p>
                  </a:txBody>
                  <a:tcPr/>
                </a:tc>
                <a:tc>
                  <a:txBody>
                    <a:bodyPr/>
                    <a:lstStyle/>
                    <a:p>
                      <a:r>
                        <a:rPr lang="en-US" sz="1400" dirty="0" smtClean="0"/>
                        <a:t>Deep</a:t>
                      </a:r>
                      <a:r>
                        <a:rPr lang="en-US" sz="1400" baseline="0" dirty="0" smtClean="0"/>
                        <a:t> &amp; wide but limited</a:t>
                      </a:r>
                      <a:endParaRPr lang="en-US" sz="1400" dirty="0"/>
                    </a:p>
                  </a:txBody>
                  <a:tcPr/>
                </a:tc>
                <a:tc>
                  <a:txBody>
                    <a:bodyPr/>
                    <a:lstStyle/>
                    <a:p>
                      <a:r>
                        <a:rPr lang="en-US" sz="1400" dirty="0" smtClean="0"/>
                        <a:t>Exceptionally deep and wide</a:t>
                      </a:r>
                      <a:endParaRPr lang="en-US" sz="1400" dirty="0"/>
                    </a:p>
                  </a:txBody>
                  <a:tcPr/>
                </a:tc>
                <a:tc>
                  <a:txBody>
                    <a:bodyPr/>
                    <a:lstStyle/>
                    <a:p>
                      <a:r>
                        <a:rPr lang="en-US" sz="1400" dirty="0" smtClean="0"/>
                        <a:t>System calls and signals by PID</a:t>
                      </a:r>
                      <a:endParaRPr lang="en-US" sz="1400" dirty="0"/>
                    </a:p>
                  </a:txBody>
                  <a:tcPr/>
                </a:tc>
                <a:tc>
                  <a:txBody>
                    <a:bodyPr/>
                    <a:lstStyle/>
                    <a:p>
                      <a:r>
                        <a:rPr lang="en-US" sz="1400" dirty="0" err="1" smtClean="0"/>
                        <a:t>PerfLib</a:t>
                      </a:r>
                      <a:r>
                        <a:rPr lang="en-US" sz="1400" dirty="0" smtClean="0"/>
                        <a:t> provides virtually</a:t>
                      </a:r>
                      <a:r>
                        <a:rPr lang="en-US" sz="1400" baseline="0" dirty="0" smtClean="0"/>
                        <a:t> all system metrics</a:t>
                      </a:r>
                      <a:endParaRPr lang="en-US" sz="1400" dirty="0"/>
                    </a:p>
                  </a:txBody>
                  <a:tcPr/>
                </a:tc>
                <a:tc>
                  <a:txBody>
                    <a:bodyPr/>
                    <a:lstStyle/>
                    <a:p>
                      <a:r>
                        <a:rPr lang="en-US" sz="1400" dirty="0" smtClean="0"/>
                        <a:t>Deep into </a:t>
                      </a:r>
                      <a:r>
                        <a:rPr lang="en-US" sz="1400" dirty="0" err="1" smtClean="0"/>
                        <a:t>userspace</a:t>
                      </a:r>
                      <a:r>
                        <a:rPr lang="en-US" sz="1400" dirty="0" smtClean="0"/>
                        <a:t> code only</a:t>
                      </a:r>
                      <a:endParaRPr lang="en-US" sz="1400" dirty="0"/>
                    </a:p>
                  </a:txBody>
                  <a:tcPr/>
                </a:tc>
              </a:tr>
              <a:tr h="548640">
                <a:tc>
                  <a:txBody>
                    <a:bodyPr/>
                    <a:lstStyle/>
                    <a:p>
                      <a:r>
                        <a:rPr lang="en-US" sz="1400" dirty="0" smtClean="0"/>
                        <a:t>Strength</a:t>
                      </a:r>
                      <a:endParaRPr lang="en-US" sz="1400" dirty="0"/>
                    </a:p>
                  </a:txBody>
                  <a:tcPr/>
                </a:tc>
                <a:tc>
                  <a:txBody>
                    <a:bodyPr/>
                    <a:lstStyle/>
                    <a:p>
                      <a:r>
                        <a:rPr lang="en-US" sz="1400" dirty="0" smtClean="0"/>
                        <a:t>Versatility</a:t>
                      </a:r>
                      <a:endParaRPr lang="en-US" sz="1400" dirty="0"/>
                    </a:p>
                  </a:txBody>
                  <a:tcPr/>
                </a:tc>
                <a:tc>
                  <a:txBody>
                    <a:bodyPr/>
                    <a:lstStyle/>
                    <a:p>
                      <a:r>
                        <a:rPr lang="en-US" sz="1400" dirty="0" smtClean="0"/>
                        <a:t>Depth of insight</a:t>
                      </a:r>
                      <a:endParaRPr lang="en-US" sz="1400" dirty="0"/>
                    </a:p>
                  </a:txBody>
                  <a:tcPr/>
                </a:tc>
                <a:tc>
                  <a:txBody>
                    <a:bodyPr/>
                    <a:lstStyle/>
                    <a:p>
                      <a:r>
                        <a:rPr lang="en-US" sz="1400" dirty="0" smtClean="0"/>
                        <a:t>Simplicity</a:t>
                      </a:r>
                      <a:endParaRPr lang="en-US" sz="1400" dirty="0"/>
                    </a:p>
                  </a:txBody>
                  <a:tcPr/>
                </a:tc>
                <a:tc>
                  <a:txBody>
                    <a:bodyPr/>
                    <a:lstStyle/>
                    <a:p>
                      <a:r>
                        <a:rPr lang="en-US" sz="1400" dirty="0" smtClean="0"/>
                        <a:t>lightweight</a:t>
                      </a:r>
                      <a:endParaRPr lang="en-US" sz="1400" dirty="0"/>
                    </a:p>
                  </a:txBody>
                  <a:tcPr/>
                </a:tc>
                <a:tc>
                  <a:txBody>
                    <a:bodyPr/>
                    <a:lstStyle/>
                    <a:p>
                      <a:r>
                        <a:rPr lang="en-US" sz="1400" dirty="0" smtClean="0"/>
                        <a:t>Depth of targeted insight</a:t>
                      </a:r>
                      <a:endParaRPr lang="en-US" sz="1400" dirty="0"/>
                    </a:p>
                  </a:txBody>
                  <a:tcPr/>
                </a:tc>
              </a:tr>
              <a:tr h="548640">
                <a:tc>
                  <a:txBody>
                    <a:bodyPr/>
                    <a:lstStyle/>
                    <a:p>
                      <a:r>
                        <a:rPr lang="en-US" sz="1400" dirty="0" smtClean="0"/>
                        <a:t>Weakness</a:t>
                      </a:r>
                      <a:endParaRPr lang="en-US" sz="1400" dirty="0"/>
                    </a:p>
                  </a:txBody>
                  <a:tcPr/>
                </a:tc>
                <a:tc>
                  <a:txBody>
                    <a:bodyPr/>
                    <a:lstStyle/>
                    <a:p>
                      <a:r>
                        <a:rPr lang="en-US" sz="1400" dirty="0" smtClean="0"/>
                        <a:t>Limited insight</a:t>
                      </a:r>
                      <a:endParaRPr lang="en-US" sz="1400" dirty="0"/>
                    </a:p>
                  </a:txBody>
                  <a:tcPr/>
                </a:tc>
                <a:tc>
                  <a:txBody>
                    <a:bodyPr/>
                    <a:lstStyle/>
                    <a:p>
                      <a:r>
                        <a:rPr lang="en-US" sz="1400" dirty="0" smtClean="0"/>
                        <a:t>System load,</a:t>
                      </a:r>
                    </a:p>
                    <a:p>
                      <a:r>
                        <a:rPr lang="en-US" sz="1400" dirty="0" smtClean="0"/>
                        <a:t>complexity</a:t>
                      </a:r>
                      <a:endParaRPr lang="en-US" sz="1400" dirty="0"/>
                    </a:p>
                  </a:txBody>
                  <a:tcPr/>
                </a:tc>
                <a:tc>
                  <a:txBody>
                    <a:bodyPr/>
                    <a:lstStyle/>
                    <a:p>
                      <a:r>
                        <a:rPr lang="en-US" sz="1400" dirty="0" smtClean="0"/>
                        <a:t>Limited scope</a:t>
                      </a:r>
                      <a:endParaRPr lang="en-US" sz="1400" dirty="0"/>
                    </a:p>
                  </a:txBody>
                  <a:tcPr/>
                </a:tc>
                <a:tc>
                  <a:txBody>
                    <a:bodyPr/>
                    <a:lstStyle/>
                    <a:p>
                      <a:r>
                        <a:rPr lang="en-US" sz="1400" dirty="0" smtClean="0"/>
                        <a:t>limited app insight</a:t>
                      </a:r>
                      <a:endParaRPr lang="en-US" sz="1400" dirty="0"/>
                    </a:p>
                  </a:txBody>
                  <a:tcPr/>
                </a:tc>
                <a:tc>
                  <a:txBody>
                    <a:bodyPr/>
                    <a:lstStyle/>
                    <a:p>
                      <a:r>
                        <a:rPr lang="en-US" sz="1400" dirty="0" smtClean="0"/>
                        <a:t>Specialized install, limited scope</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latin typeface="Georgia"/>
                <a:cs typeface="Georgia"/>
              </a:rPr>
              <a:t>Where </a:t>
            </a:r>
            <a:r>
              <a:rPr lang="en-US" b="1" dirty="0" err="1" smtClean="0">
                <a:latin typeface="Georgia"/>
                <a:cs typeface="Georgia"/>
              </a:rPr>
              <a:t>ProbeVue</a:t>
            </a:r>
            <a:r>
              <a:rPr lang="en-US" b="1" dirty="0" smtClean="0">
                <a:latin typeface="Georgia"/>
                <a:cs typeface="Georgia"/>
              </a:rPr>
              <a:t> Fits</a:t>
            </a:r>
            <a:endParaRPr lang="en-US" b="1" dirty="0">
              <a:latin typeface="Georgia"/>
              <a:cs typeface="Georgia"/>
            </a:endParaRPr>
          </a:p>
        </p:txBody>
      </p:sp>
      <p:sp>
        <p:nvSpPr>
          <p:cNvPr id="3" name="Content Placeholder 2"/>
          <p:cNvSpPr>
            <a:spLocks noGrp="1"/>
          </p:cNvSpPr>
          <p:nvPr>
            <p:ph idx="1"/>
          </p:nvPr>
        </p:nvSpPr>
        <p:spPr>
          <a:xfrm>
            <a:off x="457200" y="2667000"/>
            <a:ext cx="8229600" cy="3459163"/>
          </a:xfrm>
        </p:spPr>
        <p:txBody>
          <a:bodyPr>
            <a:normAutofit fontScale="77500" lnSpcReduction="20000"/>
          </a:bodyPr>
          <a:lstStyle/>
          <a:p>
            <a:r>
              <a:rPr lang="en-US" dirty="0" smtClean="0">
                <a:latin typeface="Georgia"/>
                <a:cs typeface="Georgia"/>
              </a:rPr>
              <a:t>Time slow </a:t>
            </a:r>
            <a:r>
              <a:rPr lang="en-US" dirty="0" err="1" smtClean="0">
                <a:latin typeface="Courier"/>
                <a:cs typeface="Courier"/>
              </a:rPr>
              <a:t>write()</a:t>
            </a:r>
            <a:r>
              <a:rPr lang="en-US" dirty="0" err="1" smtClean="0">
                <a:latin typeface="Georgia"/>
                <a:cs typeface="Georgia"/>
              </a:rPr>
              <a:t>s</a:t>
            </a:r>
            <a:r>
              <a:rPr lang="en-US" dirty="0" smtClean="0">
                <a:latin typeface="Georgia"/>
                <a:cs typeface="Georgia"/>
              </a:rPr>
              <a:t> and </a:t>
            </a:r>
            <a:r>
              <a:rPr lang="en-US" dirty="0" err="1" smtClean="0">
                <a:latin typeface="Courier"/>
                <a:cs typeface="Courier"/>
              </a:rPr>
              <a:t>read()</a:t>
            </a:r>
            <a:r>
              <a:rPr lang="en-US" dirty="0" err="1" smtClean="0">
                <a:latin typeface="Georgia"/>
                <a:cs typeface="Georgia"/>
              </a:rPr>
              <a:t>s</a:t>
            </a:r>
            <a:r>
              <a:rPr lang="en-US" dirty="0" smtClean="0">
                <a:latin typeface="Georgia"/>
                <a:cs typeface="Georgia"/>
              </a:rPr>
              <a:t> for a process</a:t>
            </a:r>
          </a:p>
          <a:p>
            <a:r>
              <a:rPr lang="en-US" dirty="0" smtClean="0">
                <a:latin typeface="Georgia"/>
                <a:cs typeface="Georgia"/>
              </a:rPr>
              <a:t>Who is making excessive </a:t>
            </a:r>
            <a:r>
              <a:rPr lang="en-US" dirty="0" err="1" smtClean="0">
                <a:latin typeface="Georgia"/>
                <a:cs typeface="Georgia"/>
              </a:rPr>
              <a:t>syscalls</a:t>
            </a:r>
            <a:r>
              <a:rPr lang="en-US" dirty="0" smtClean="0">
                <a:latin typeface="Georgia"/>
                <a:cs typeface="Georgia"/>
              </a:rPr>
              <a:t> on the system</a:t>
            </a:r>
          </a:p>
          <a:p>
            <a:r>
              <a:rPr lang="en-US" dirty="0" smtClean="0">
                <a:latin typeface="Georgia"/>
                <a:cs typeface="Georgia"/>
              </a:rPr>
              <a:t>Watching access to a file</a:t>
            </a:r>
          </a:p>
          <a:p>
            <a:r>
              <a:rPr lang="en-US" dirty="0" smtClean="0">
                <a:latin typeface="Georgia"/>
                <a:cs typeface="Georgia"/>
              </a:rPr>
              <a:t>Snooping on internal C/C++ calls within the application – without a developer profiling tool</a:t>
            </a:r>
          </a:p>
          <a:p>
            <a:r>
              <a:rPr lang="en-US" dirty="0" smtClean="0">
                <a:latin typeface="Georgia"/>
                <a:cs typeface="Georgia"/>
              </a:rPr>
              <a:t>When a single syscall is made by anyone (like reboot())</a:t>
            </a:r>
          </a:p>
          <a:p>
            <a:r>
              <a:rPr lang="en-US" dirty="0" smtClean="0">
                <a:latin typeface="Georgia"/>
                <a:cs typeface="Georgia"/>
              </a:rPr>
              <a:t>Getting very specific I/O details for a single process</a:t>
            </a:r>
          </a:p>
          <a:p>
            <a:r>
              <a:rPr lang="en-US" dirty="0" smtClean="0">
                <a:latin typeface="Georgia"/>
                <a:cs typeface="Georgia"/>
              </a:rPr>
              <a:t>I/O snoop – Watching writes on the </a:t>
            </a:r>
            <a:r>
              <a:rPr lang="en-US" dirty="0" err="1" smtClean="0">
                <a:latin typeface="Georgia"/>
                <a:cs typeface="Georgia"/>
              </a:rPr>
              <a:t>passwd</a:t>
            </a:r>
            <a:r>
              <a:rPr lang="en-US" dirty="0" smtClean="0">
                <a:latin typeface="Georgia"/>
                <a:cs typeface="Georgia"/>
              </a:rPr>
              <a:t> utility</a:t>
            </a:r>
          </a:p>
          <a:p>
            <a:endParaRPr lang="en-US" dirty="0" smtClean="0">
              <a:latin typeface="Georgia"/>
              <a:cs typeface="Georgia"/>
            </a:endParaRPr>
          </a:p>
          <a:p>
            <a:endParaRPr lang="en-US" dirty="0" smtClean="0">
              <a:latin typeface="Georgia"/>
              <a:cs typeface="Georgia"/>
            </a:endParaRPr>
          </a:p>
          <a:p>
            <a:endParaRPr lang="en-US" dirty="0" smtClean="0">
              <a:latin typeface="Georgia"/>
              <a:cs typeface="Georgia"/>
            </a:endParaRPr>
          </a:p>
          <a:p>
            <a:endParaRPr lang="en-US" dirty="0">
              <a:latin typeface="Georgia"/>
              <a:cs typeface="Georgia"/>
            </a:endParaRPr>
          </a:p>
        </p:txBody>
      </p:sp>
      <p:sp>
        <p:nvSpPr>
          <p:cNvPr id="4" name="TextBox 3"/>
          <p:cNvSpPr txBox="1"/>
          <p:nvPr/>
        </p:nvSpPr>
        <p:spPr>
          <a:xfrm>
            <a:off x="685800" y="1417638"/>
            <a:ext cx="7772400" cy="923330"/>
          </a:xfrm>
          <a:prstGeom prst="rect">
            <a:avLst/>
          </a:prstGeom>
          <a:noFill/>
        </p:spPr>
        <p:txBody>
          <a:bodyPr wrap="square" rtlCol="0">
            <a:spAutoFit/>
          </a:bodyPr>
          <a:lstStyle/>
          <a:p>
            <a:pPr algn="ctr"/>
            <a:r>
              <a:rPr lang="en-US" dirty="0" smtClean="0">
                <a:latin typeface="Georgia"/>
                <a:cs typeface="Georgia"/>
              </a:rPr>
              <a:t>What makes a dynamic trace utility of value to you? The following list is a very limited sampling of what Vue can do for you. With the proper effort the possibilities are extensive.</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4038600" cy="5181600"/>
          </a:xfrm>
          <a:solidFill>
            <a:schemeClr val="tx1">
              <a:lumMod val="95000"/>
              <a:lumOff val="5000"/>
            </a:schemeClr>
          </a:solidFill>
        </p:spPr>
        <p:txBody>
          <a:bodyPr>
            <a:noAutofit/>
          </a:bodyPr>
          <a:lstStyle/>
          <a:p>
            <a:pPr>
              <a:buNone/>
            </a:pPr>
            <a:r>
              <a:rPr lang="en-US" sz="900" b="1" dirty="0" smtClean="0">
                <a:solidFill>
                  <a:srgbClr val="10EB1C"/>
                </a:solidFill>
                <a:latin typeface="Courier New"/>
              </a:rPr>
              <a:t>#!/bin/</a:t>
            </a:r>
            <a:r>
              <a:rPr lang="en-US" sz="900" b="1" dirty="0" err="1" smtClean="0">
                <a:solidFill>
                  <a:srgbClr val="10EB1C"/>
                </a:solidFill>
                <a:latin typeface="Courier New"/>
              </a:rPr>
              <a:t>probevue</a:t>
            </a:r>
            <a:endParaRPr lang="en-US" sz="900" b="1" dirty="0" smtClean="0">
              <a:solidFill>
                <a:srgbClr val="10EB1C"/>
              </a:solidFill>
              <a:latin typeface="Courier New"/>
            </a:endParaRP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__thread char *</a:t>
            </a:r>
            <a:r>
              <a:rPr lang="en-US" sz="900" b="1" dirty="0" err="1" smtClean="0">
                <a:solidFill>
                  <a:srgbClr val="10EB1C"/>
                </a:solidFill>
                <a:latin typeface="Courier New"/>
              </a:rPr>
              <a:t>bufptr</a:t>
            </a:r>
            <a:r>
              <a:rPr lang="en-US" sz="900" b="1" dirty="0" smtClean="0">
                <a:solidFill>
                  <a:srgbClr val="10EB1C"/>
                </a:solidFill>
                <a:latin typeface="Courier New"/>
              </a:rPr>
              <a:t>;</a:t>
            </a:r>
          </a:p>
          <a:p>
            <a:pPr>
              <a:buNone/>
            </a:pPr>
            <a:r>
              <a:rPr lang="en-US" sz="900" b="1" dirty="0" smtClean="0">
                <a:solidFill>
                  <a:srgbClr val="10EB1C"/>
                </a:solidFill>
                <a:latin typeface="Courier New"/>
              </a:rPr>
              <a:t>__thread </a:t>
            </a:r>
            <a:r>
              <a:rPr lang="en-US" sz="900" b="1" dirty="0" err="1" smtClean="0">
                <a:solidFill>
                  <a:srgbClr val="10EB1C"/>
                </a:solidFill>
                <a:latin typeface="Courier New"/>
              </a:rPr>
              <a:t>int</a:t>
            </a:r>
            <a:r>
              <a:rPr lang="en-US" sz="900" b="1" dirty="0" smtClean="0">
                <a:solidFill>
                  <a:srgbClr val="10EB1C"/>
                </a:solidFill>
                <a:latin typeface="Courier New"/>
              </a:rPr>
              <a:t> flag;</a:t>
            </a:r>
          </a:p>
          <a:p>
            <a:pPr>
              <a:buNone/>
            </a:pPr>
            <a:endParaRPr lang="en-US" sz="900" b="1" dirty="0" smtClean="0">
              <a:solidFill>
                <a:srgbClr val="10EB1C"/>
              </a:solidFill>
              <a:latin typeface="Courier New"/>
            </a:endParaRPr>
          </a:p>
          <a:p>
            <a:pPr>
              <a:buNone/>
            </a:pPr>
            <a:r>
              <a:rPr lang="en-US" sz="900" b="1" dirty="0" err="1" smtClean="0">
                <a:solidFill>
                  <a:srgbClr val="10EB1C"/>
                </a:solidFill>
                <a:latin typeface="Courier New"/>
              </a:rPr>
              <a:t>int</a:t>
            </a:r>
            <a:r>
              <a:rPr lang="en-US" sz="900" b="1" dirty="0" smtClean="0">
                <a:solidFill>
                  <a:srgbClr val="10EB1C"/>
                </a:solidFill>
                <a:latin typeface="Courier New"/>
              </a:rPr>
              <a:t> </a:t>
            </a:r>
            <a:r>
              <a:rPr lang="en-US" sz="900" b="1" dirty="0" err="1" smtClean="0">
                <a:solidFill>
                  <a:srgbClr val="10EB1C"/>
                </a:solidFill>
                <a:latin typeface="Courier New"/>
              </a:rPr>
              <a:t>read(int</a:t>
            </a:r>
            <a:r>
              <a:rPr lang="en-US" sz="900" b="1" dirty="0" smtClean="0">
                <a:solidFill>
                  <a:srgbClr val="10EB1C"/>
                </a:solidFill>
                <a:latin typeface="Courier New"/>
              </a:rPr>
              <a:t> </a:t>
            </a:r>
            <a:r>
              <a:rPr lang="en-US" sz="900" b="1" dirty="0" err="1" smtClean="0">
                <a:solidFill>
                  <a:srgbClr val="10EB1C"/>
                </a:solidFill>
                <a:latin typeface="Courier New"/>
              </a:rPr>
              <a:t>fd</a:t>
            </a:r>
            <a:r>
              <a:rPr lang="en-US" sz="900" b="1" dirty="0" smtClean="0">
                <a:solidFill>
                  <a:srgbClr val="10EB1C"/>
                </a:solidFill>
                <a:latin typeface="Courier New"/>
              </a:rPr>
              <a:t>, char *</a:t>
            </a:r>
            <a:r>
              <a:rPr lang="en-US" sz="900" b="1" dirty="0" err="1" smtClean="0">
                <a:solidFill>
                  <a:srgbClr val="10EB1C"/>
                </a:solidFill>
                <a:latin typeface="Courier New"/>
              </a:rPr>
              <a:t>buf</a:t>
            </a:r>
            <a:r>
              <a:rPr lang="en-US" sz="900" b="1" dirty="0" smtClean="0">
                <a:solidFill>
                  <a:srgbClr val="10EB1C"/>
                </a:solidFill>
                <a:latin typeface="Courier New"/>
              </a:rPr>
              <a:t>, unsigned long size);</a:t>
            </a:r>
          </a:p>
          <a:p>
            <a:pPr>
              <a:buNone/>
            </a:pPr>
            <a:r>
              <a:rPr lang="en-US" sz="900" b="1" dirty="0" err="1" smtClean="0">
                <a:solidFill>
                  <a:srgbClr val="10EB1C"/>
                </a:solidFill>
                <a:latin typeface="Courier New"/>
              </a:rPr>
              <a:t>int</a:t>
            </a:r>
            <a:r>
              <a:rPr lang="en-US" sz="900" b="1" dirty="0" smtClean="0">
                <a:solidFill>
                  <a:srgbClr val="10EB1C"/>
                </a:solidFill>
                <a:latin typeface="Courier New"/>
              </a:rPr>
              <a:t> </a:t>
            </a:r>
            <a:r>
              <a:rPr lang="en-US" sz="900" b="1" dirty="0" err="1" smtClean="0">
                <a:solidFill>
                  <a:srgbClr val="10EB1C"/>
                </a:solidFill>
                <a:latin typeface="Courier New"/>
              </a:rPr>
              <a:t>write(int</a:t>
            </a:r>
            <a:r>
              <a:rPr lang="en-US" sz="900" b="1" dirty="0" smtClean="0">
                <a:solidFill>
                  <a:srgbClr val="10EB1C"/>
                </a:solidFill>
                <a:latin typeface="Courier New"/>
              </a:rPr>
              <a:t> </a:t>
            </a:r>
            <a:r>
              <a:rPr lang="en-US" sz="900" b="1" dirty="0" err="1" smtClean="0">
                <a:solidFill>
                  <a:srgbClr val="10EB1C"/>
                </a:solidFill>
                <a:latin typeface="Courier New"/>
              </a:rPr>
              <a:t>fd</a:t>
            </a:r>
            <a:r>
              <a:rPr lang="en-US" sz="900" b="1" dirty="0" smtClean="0">
                <a:solidFill>
                  <a:srgbClr val="10EB1C"/>
                </a:solidFill>
                <a:latin typeface="Courier New"/>
              </a:rPr>
              <a:t>, char *</a:t>
            </a:r>
            <a:r>
              <a:rPr lang="en-US" sz="900" b="1" dirty="0" err="1" smtClean="0">
                <a:solidFill>
                  <a:srgbClr val="10EB1C"/>
                </a:solidFill>
                <a:latin typeface="Courier New"/>
              </a:rPr>
              <a:t>buf</a:t>
            </a:r>
            <a:r>
              <a:rPr lang="en-US" sz="900" b="1" dirty="0" smtClean="0">
                <a:solidFill>
                  <a:srgbClr val="10EB1C"/>
                </a:solidFill>
                <a:latin typeface="Courier New"/>
              </a:rPr>
              <a:t>, unsigned long size);</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@@BEGIN</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a:t>
            </a:r>
            <a:r>
              <a:rPr lang="en-US" sz="900" b="1" dirty="0" err="1" smtClean="0">
                <a:solidFill>
                  <a:srgbClr val="10EB1C"/>
                </a:solidFill>
                <a:latin typeface="Courier New"/>
              </a:rPr>
              <a:t>printf("--------\n</a:t>
            </a:r>
            <a:r>
              <a:rPr lang="en-US" sz="900" b="1" dirty="0" smtClean="0">
                <a:solidFill>
                  <a:srgbClr val="10EB1C"/>
                </a:solidFill>
                <a:latin typeface="Courier New"/>
              </a:rPr>
              <a:t>");</a:t>
            </a:r>
          </a:p>
          <a:p>
            <a:pPr>
              <a:buNone/>
            </a:pP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@@syscall:*:</a:t>
            </a:r>
            <a:r>
              <a:rPr lang="en-US" sz="900" b="1" dirty="0" err="1" smtClean="0">
                <a:solidFill>
                  <a:srgbClr val="10EB1C"/>
                </a:solidFill>
                <a:latin typeface="Courier New"/>
              </a:rPr>
              <a:t>read:entry</a:t>
            </a:r>
            <a:endParaRPr lang="en-US" sz="900" b="1" dirty="0" smtClean="0">
              <a:solidFill>
                <a:srgbClr val="10EB1C"/>
              </a:solidFill>
              <a:latin typeface="Courier New"/>
            </a:endParaRPr>
          </a:p>
          <a:p>
            <a:pPr>
              <a:buNone/>
            </a:pPr>
            <a:r>
              <a:rPr lang="en-US" sz="900" b="1" dirty="0" err="1" smtClean="0">
                <a:solidFill>
                  <a:srgbClr val="10EB1C"/>
                </a:solidFill>
                <a:latin typeface="Courier New"/>
              </a:rPr>
              <a:t>when((__pname</a:t>
            </a:r>
            <a:r>
              <a:rPr lang="en-US" sz="900" b="1" dirty="0" smtClean="0">
                <a:solidFill>
                  <a:srgbClr val="10EB1C"/>
                </a:solidFill>
                <a:latin typeface="Courier New"/>
              </a:rPr>
              <a:t> == "</a:t>
            </a:r>
            <a:r>
              <a:rPr lang="en-US" sz="900" b="1" dirty="0" err="1" smtClean="0">
                <a:solidFill>
                  <a:srgbClr val="10EB1C"/>
                </a:solidFill>
                <a:latin typeface="Courier New"/>
              </a:rPr>
              <a:t>passwd</a:t>
            </a:r>
            <a:r>
              <a:rPr lang="en-US" sz="900" b="1" dirty="0" smtClean="0">
                <a:solidFill>
                  <a:srgbClr val="10EB1C"/>
                </a:solidFill>
                <a:latin typeface="Courier New"/>
              </a:rPr>
              <a:t>") &amp;&amp; (__arg1 == 5))</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a:t>
            </a:r>
            <a:r>
              <a:rPr lang="en-US" sz="900" b="1" dirty="0" err="1" smtClean="0">
                <a:solidFill>
                  <a:srgbClr val="10EB1C"/>
                </a:solidFill>
                <a:latin typeface="Courier New"/>
              </a:rPr>
              <a:t>thread:bufptr</a:t>
            </a:r>
            <a:r>
              <a:rPr lang="en-US" sz="900" b="1" dirty="0" smtClean="0">
                <a:solidFill>
                  <a:srgbClr val="10EB1C"/>
                </a:solidFill>
                <a:latin typeface="Courier New"/>
              </a:rPr>
              <a:t> = __arg2;</a:t>
            </a:r>
          </a:p>
          <a:p>
            <a:pPr>
              <a:buNone/>
            </a:pPr>
            <a:r>
              <a:rPr lang="en-US" sz="900" b="1" dirty="0" smtClean="0">
                <a:solidFill>
                  <a:srgbClr val="10EB1C"/>
                </a:solidFill>
                <a:latin typeface="Courier New"/>
              </a:rPr>
              <a:t>   </a:t>
            </a:r>
            <a:r>
              <a:rPr lang="en-US" sz="900" b="1" dirty="0" err="1" smtClean="0">
                <a:solidFill>
                  <a:srgbClr val="10EB1C"/>
                </a:solidFill>
                <a:latin typeface="Courier New"/>
              </a:rPr>
              <a:t>thread:flag</a:t>
            </a:r>
            <a:r>
              <a:rPr lang="en-US" sz="900" b="1" dirty="0" smtClean="0">
                <a:solidFill>
                  <a:srgbClr val="10EB1C"/>
                </a:solidFill>
                <a:latin typeface="Courier New"/>
              </a:rPr>
              <a:t> = 1;</a:t>
            </a:r>
          </a:p>
          <a:p>
            <a:pPr>
              <a:buNone/>
            </a:pP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@@syscall:*:</a:t>
            </a:r>
            <a:r>
              <a:rPr lang="en-US" sz="900" b="1" dirty="0" err="1" smtClean="0">
                <a:solidFill>
                  <a:srgbClr val="10EB1C"/>
                </a:solidFill>
                <a:latin typeface="Courier New"/>
              </a:rPr>
              <a:t>read:exit</a:t>
            </a:r>
            <a:endParaRPr lang="en-US" sz="900" b="1" dirty="0" smtClean="0">
              <a:solidFill>
                <a:srgbClr val="10EB1C"/>
              </a:solidFill>
              <a:latin typeface="Courier New"/>
            </a:endParaRPr>
          </a:p>
          <a:p>
            <a:pPr>
              <a:buNone/>
            </a:pPr>
            <a:r>
              <a:rPr lang="en-US" sz="900" b="1" dirty="0" err="1" smtClean="0">
                <a:solidFill>
                  <a:srgbClr val="10EB1C"/>
                </a:solidFill>
                <a:latin typeface="Courier New"/>
              </a:rPr>
              <a:t>when((thread:flag</a:t>
            </a:r>
            <a:r>
              <a:rPr lang="en-US" sz="900" b="1" dirty="0" smtClean="0">
                <a:solidFill>
                  <a:srgbClr val="10EB1C"/>
                </a:solidFill>
                <a:latin typeface="Courier New"/>
              </a:rPr>
              <a:t> == 1) &amp;&amp; (__</a:t>
            </a:r>
            <a:r>
              <a:rPr lang="en-US" sz="900" b="1" dirty="0" err="1" smtClean="0">
                <a:solidFill>
                  <a:srgbClr val="10EB1C"/>
                </a:solidFill>
                <a:latin typeface="Courier New"/>
              </a:rPr>
              <a:t>rv</a:t>
            </a:r>
            <a:r>
              <a:rPr lang="en-US" sz="900" b="1" dirty="0" smtClean="0">
                <a:solidFill>
                  <a:srgbClr val="10EB1C"/>
                </a:solidFill>
                <a:latin typeface="Courier New"/>
              </a:rPr>
              <a:t> == 1))</a:t>
            </a:r>
          </a:p>
          <a:p>
            <a:pPr>
              <a:buNone/>
            </a:pPr>
            <a:r>
              <a:rPr lang="en-US" sz="900" b="1" dirty="0" smtClean="0">
                <a:solidFill>
                  <a:srgbClr val="10EB1C"/>
                </a:solidFill>
                <a:latin typeface="Courier New"/>
              </a:rPr>
              <a:t>{</a:t>
            </a:r>
          </a:p>
          <a:p>
            <a:pPr>
              <a:buNone/>
            </a:pPr>
            <a:r>
              <a:rPr lang="en-US" sz="900" b="1" dirty="0" smtClean="0">
                <a:solidFill>
                  <a:srgbClr val="10EB1C"/>
                </a:solidFill>
                <a:latin typeface="Courier New"/>
              </a:rPr>
              <a:t>   String readbuffer[8];</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   </a:t>
            </a:r>
            <a:r>
              <a:rPr lang="en-US" sz="900" b="1" dirty="0" err="1" smtClean="0">
                <a:solidFill>
                  <a:srgbClr val="10EB1C"/>
                </a:solidFill>
                <a:latin typeface="Courier New"/>
              </a:rPr>
              <a:t>readbuffer</a:t>
            </a:r>
            <a:r>
              <a:rPr lang="en-US" sz="900" b="1" dirty="0" smtClean="0">
                <a:solidFill>
                  <a:srgbClr val="10EB1C"/>
                </a:solidFill>
                <a:latin typeface="Courier New"/>
              </a:rPr>
              <a:t> = </a:t>
            </a:r>
            <a:r>
              <a:rPr lang="en-US" sz="900" b="1" dirty="0" err="1" smtClean="0">
                <a:solidFill>
                  <a:srgbClr val="10EB1C"/>
                </a:solidFill>
                <a:latin typeface="Courier New"/>
              </a:rPr>
              <a:t>get_userstring(thread:bufptr</a:t>
            </a:r>
            <a:r>
              <a:rPr lang="en-US" sz="900" b="1" dirty="0" smtClean="0">
                <a:solidFill>
                  <a:srgbClr val="10EB1C"/>
                </a:solidFill>
                <a:latin typeface="Courier New"/>
              </a:rPr>
              <a:t>, __</a:t>
            </a:r>
            <a:r>
              <a:rPr lang="en-US" sz="900" b="1" dirty="0" err="1" smtClean="0">
                <a:solidFill>
                  <a:srgbClr val="10EB1C"/>
                </a:solidFill>
                <a:latin typeface="Courier New"/>
              </a:rPr>
              <a:t>rv</a:t>
            </a:r>
            <a:r>
              <a:rPr lang="en-US" sz="900" b="1" dirty="0" smtClean="0">
                <a:solidFill>
                  <a:srgbClr val="10EB1C"/>
                </a:solidFill>
                <a:latin typeface="Courier New"/>
              </a:rPr>
              <a:t>);</a:t>
            </a:r>
          </a:p>
          <a:p>
            <a:pPr>
              <a:buNone/>
            </a:pPr>
            <a:endParaRPr lang="en-US" sz="900" b="1" dirty="0" smtClean="0">
              <a:solidFill>
                <a:srgbClr val="10EB1C"/>
              </a:solidFill>
              <a:latin typeface="Courier New"/>
            </a:endParaRPr>
          </a:p>
          <a:p>
            <a:pPr>
              <a:buNone/>
            </a:pPr>
            <a:r>
              <a:rPr lang="en-US" sz="900" b="1" dirty="0" smtClean="0">
                <a:solidFill>
                  <a:srgbClr val="10EB1C"/>
                </a:solidFill>
                <a:latin typeface="Courier New"/>
              </a:rPr>
              <a:t>   </a:t>
            </a:r>
            <a:r>
              <a:rPr lang="en-US" sz="900" b="1" dirty="0" err="1" smtClean="0">
                <a:solidFill>
                  <a:srgbClr val="10EB1C"/>
                </a:solidFill>
                <a:latin typeface="Courier New"/>
              </a:rPr>
              <a:t>printf("%s</a:t>
            </a:r>
            <a:r>
              <a:rPr lang="en-US" sz="900" b="1" dirty="0" smtClean="0">
                <a:solidFill>
                  <a:srgbClr val="10EB1C"/>
                </a:solidFill>
                <a:latin typeface="Courier New"/>
              </a:rPr>
              <a:t>", </a:t>
            </a:r>
            <a:r>
              <a:rPr lang="en-US" sz="900" b="1" dirty="0" err="1" smtClean="0">
                <a:solidFill>
                  <a:srgbClr val="10EB1C"/>
                </a:solidFill>
                <a:latin typeface="Courier New"/>
              </a:rPr>
              <a:t>readbuffer</a:t>
            </a:r>
            <a:r>
              <a:rPr lang="en-US" sz="900" b="1" dirty="0" smtClean="0">
                <a:solidFill>
                  <a:srgbClr val="10EB1C"/>
                </a:solidFill>
                <a:latin typeface="Courier New"/>
              </a:rPr>
              <a:t>);</a:t>
            </a:r>
          </a:p>
          <a:p>
            <a:pPr>
              <a:buNone/>
            </a:pPr>
            <a:r>
              <a:rPr lang="en-US" sz="900" b="1" dirty="0" smtClean="0">
                <a:solidFill>
                  <a:srgbClr val="10EB1C"/>
                </a:solidFill>
                <a:latin typeface="Courier New"/>
              </a:rPr>
              <a:t>}</a:t>
            </a:r>
          </a:p>
        </p:txBody>
      </p:sp>
      <p:sp>
        <p:nvSpPr>
          <p:cNvPr id="7" name="Content Placeholder 2"/>
          <p:cNvSpPr txBox="1">
            <a:spLocks/>
          </p:cNvSpPr>
          <p:nvPr/>
        </p:nvSpPr>
        <p:spPr>
          <a:xfrm>
            <a:off x="4648200" y="1447800"/>
            <a:ext cx="4267200" cy="5181600"/>
          </a:xfrm>
          <a:prstGeom prst="rect">
            <a:avLst/>
          </a:prstGeom>
          <a:solidFill>
            <a:schemeClr val="tx1">
              <a:lumMod val="95000"/>
              <a:lumOff val="5000"/>
            </a:schemeClr>
          </a:solidFill>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Continued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lang="en-US" sz="900" b="1" dirty="0" smtClean="0">
              <a:solidFill>
                <a:srgbClr val="10EB1C"/>
              </a:solidFill>
              <a:latin typeface="Courier New"/>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read:exit</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when((thread:flag</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1) &amp;&amp; (__</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rv</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String readbuffer[8];</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thread:flag</a:t>
            </a:r>
            <a:r>
              <a:rPr kumimoji="0" lang="en-US" sz="900" b="1" i="0" u="none" strike="noStrike" kern="1200" cap="none" spc="0" normalizeH="0" noProof="0" dirty="0" smtClean="0">
                <a:ln>
                  <a:noFill/>
                </a:ln>
                <a:solidFill>
                  <a:srgbClr val="10EB1C"/>
                </a:solidFill>
                <a:effectLst/>
                <a:uLnTx/>
                <a:uFillTx/>
                <a:latin typeface="Courier New"/>
                <a:ea typeface="+mn-ea"/>
                <a:cs typeface="+mn-cs"/>
              </a:rPr>
              <a:t> = 0;</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en-US" sz="900" b="1" dirty="0" smtClean="0">
                <a:solidFill>
                  <a:srgbClr val="10EB1C"/>
                </a:solidFill>
                <a:latin typeface="Courier New"/>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eadbuffer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get_userstring(thread:bufptr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__</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rv</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printf("%s</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readbuffer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write:entry</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when((__pname</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passwd</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&amp;&amp; (__arg1 ==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String writebuffer[64];</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get_userstring(__arg2, -1);</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if(strstr(writebuffer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"Changing"))</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printf("%s</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writebuffer</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@@syscall:*:</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exit:entry</a:t>
            </a:r>
            <a:endParaRPr kumimoji="0" lang="en-US" sz="900" b="1" i="0" u="none" strike="noStrike" kern="1200" cap="none" spc="0" normalizeH="0" baseline="0" noProof="0" dirty="0" smtClean="0">
              <a:ln>
                <a:noFill/>
              </a:ln>
              <a:solidFill>
                <a:srgbClr val="10EB1C"/>
              </a:solidFill>
              <a:effectLst/>
              <a:uLnTx/>
              <a:uFillTx/>
              <a:latin typeface="Courier New"/>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when(__pname</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passwd</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   </a:t>
            </a:r>
            <a:r>
              <a:rPr kumimoji="0" lang="en-US" sz="900" b="1" i="0" u="none" strike="noStrike" kern="1200" cap="none" spc="0" normalizeH="0" baseline="0" noProof="0" dirty="0" err="1" smtClean="0">
                <a:ln>
                  <a:noFill/>
                </a:ln>
                <a:solidFill>
                  <a:srgbClr val="10EB1C"/>
                </a:solidFill>
                <a:effectLst/>
                <a:uLnTx/>
                <a:uFillTx/>
                <a:latin typeface="Courier New"/>
                <a:ea typeface="+mn-ea"/>
                <a:cs typeface="+mn-cs"/>
              </a:rPr>
              <a:t>printf("--------\n</a:t>
            </a: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900" b="1" i="0" u="none" strike="noStrike" kern="1200" cap="none" spc="0" normalizeH="0" baseline="0" noProof="0" dirty="0" smtClean="0">
                <a:ln>
                  <a:noFill/>
                </a:ln>
                <a:solidFill>
                  <a:srgbClr val="10EB1C"/>
                </a:solidFill>
                <a:effectLst/>
                <a:uLnTx/>
                <a:uFillTx/>
                <a:latin typeface="Courier New"/>
                <a:ea typeface="+mn-ea"/>
                <a:cs typeface="+mn-cs"/>
              </a:rPr>
              <a:t>}</a:t>
            </a:r>
          </a:p>
        </p:txBody>
      </p:sp>
      <p:sp>
        <p:nvSpPr>
          <p:cNvPr id="8" name="Title 1"/>
          <p:cNvSpPr>
            <a:spLocks noGrp="1"/>
          </p:cNvSpPr>
          <p:nvPr>
            <p:ph type="title"/>
          </p:nvPr>
        </p:nvSpPr>
        <p:spPr>
          <a:xfrm>
            <a:off x="457200" y="274638"/>
            <a:ext cx="8229600" cy="1143000"/>
          </a:xfrm>
        </p:spPr>
        <p:txBody>
          <a:bodyPr/>
          <a:lstStyle/>
          <a:p>
            <a:r>
              <a:rPr lang="en-US" b="1" dirty="0" smtClean="0">
                <a:latin typeface="Georgia"/>
                <a:cs typeface="Georgia"/>
              </a:rPr>
              <a:t>A Nefarious Vue Example</a:t>
            </a:r>
            <a:endParaRPr lang="en-US" b="1" dirty="0">
              <a:latin typeface="Georgia"/>
              <a:cs typeface="Georgi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Georgia"/>
                <a:cs typeface="Georgia"/>
              </a:rPr>
              <a:t>Understanding Vue</a:t>
            </a:r>
            <a:endParaRPr lang="en-US" b="1" dirty="0">
              <a:latin typeface="Georgia"/>
              <a:cs typeface="Georgia"/>
            </a:endParaRPr>
          </a:p>
        </p:txBody>
      </p:sp>
      <p:sp>
        <p:nvSpPr>
          <p:cNvPr id="3" name="Content Placeholder 2"/>
          <p:cNvSpPr>
            <a:spLocks noGrp="1"/>
          </p:cNvSpPr>
          <p:nvPr>
            <p:ph idx="1"/>
          </p:nvPr>
        </p:nvSpPr>
        <p:spPr>
          <a:xfrm>
            <a:off x="457200" y="2057400"/>
            <a:ext cx="8229600" cy="4343400"/>
          </a:xfrm>
        </p:spPr>
        <p:txBody>
          <a:bodyPr>
            <a:normAutofit fontScale="77500" lnSpcReduction="20000"/>
          </a:bodyPr>
          <a:lstStyle/>
          <a:p>
            <a:r>
              <a:rPr lang="en-US" dirty="0" smtClean="0">
                <a:latin typeface="Georgia"/>
                <a:cs typeface="Georgia"/>
              </a:rPr>
              <a:t>While Vue is largely C-based, Vue is an event driven language, not an imperative language like C</a:t>
            </a:r>
            <a:r>
              <a:rPr lang="en-US" dirty="0" smtClean="0">
                <a:latin typeface="Georgia"/>
                <a:cs typeface="Georgia"/>
              </a:rPr>
              <a:t>. Functions and complex flow control is not supported.</a:t>
            </a:r>
          </a:p>
          <a:p>
            <a:r>
              <a:rPr lang="en-US" dirty="0" smtClean="0">
                <a:latin typeface="Georgia"/>
                <a:cs typeface="Georgia"/>
              </a:rPr>
              <a:t>Vue is s</a:t>
            </a:r>
            <a:r>
              <a:rPr lang="en-US" dirty="0" smtClean="0">
                <a:latin typeface="Georgia"/>
                <a:cs typeface="Georgia"/>
              </a:rPr>
              <a:t>tructured </a:t>
            </a:r>
            <a:r>
              <a:rPr lang="en-US" dirty="0" smtClean="0">
                <a:latin typeface="Georgia"/>
                <a:cs typeface="Georgia"/>
              </a:rPr>
              <a:t>similar to </a:t>
            </a:r>
            <a:r>
              <a:rPr lang="en-US" dirty="0" err="1" smtClean="0">
                <a:latin typeface="Georgia"/>
                <a:cs typeface="Georgia"/>
              </a:rPr>
              <a:t>awk</a:t>
            </a:r>
            <a:r>
              <a:rPr lang="en-US" dirty="0" smtClean="0">
                <a:latin typeface="Georgia"/>
                <a:cs typeface="Georgia"/>
              </a:rPr>
              <a:t> </a:t>
            </a:r>
            <a:r>
              <a:rPr lang="en-US" dirty="0" smtClean="0">
                <a:latin typeface="Georgia"/>
                <a:cs typeface="Georgia"/>
              </a:rPr>
              <a:t>scripts.</a:t>
            </a:r>
          </a:p>
          <a:p>
            <a:r>
              <a:rPr lang="en-US" dirty="0" smtClean="0">
                <a:latin typeface="Georgia"/>
                <a:cs typeface="Georgia"/>
              </a:rPr>
              <a:t>Action block code and supported variables are a subset of C, yet simultaneously offer operators more common in C++/Java.</a:t>
            </a:r>
          </a:p>
          <a:p>
            <a:r>
              <a:rPr lang="en-US" dirty="0" smtClean="0">
                <a:latin typeface="Georgia"/>
                <a:cs typeface="Georgia"/>
              </a:rPr>
              <a:t>Elements of shell such as reading command line parameters, environmental variables, and string handling.</a:t>
            </a:r>
          </a:p>
          <a:p>
            <a:r>
              <a:rPr lang="en-US" dirty="0" smtClean="0">
                <a:latin typeface="Georgia"/>
                <a:cs typeface="Georgia"/>
              </a:rPr>
              <a:t>Additional complex data types such as associative arrays, strings, lists, and high resolution timestamps</a:t>
            </a:r>
          </a:p>
          <a:p>
            <a:endParaRPr lang="en-US" dirty="0">
              <a:latin typeface="Georgia"/>
              <a:cs typeface="Georgia"/>
            </a:endParaRPr>
          </a:p>
        </p:txBody>
      </p:sp>
      <p:sp>
        <p:nvSpPr>
          <p:cNvPr id="4" name="TextBox 3"/>
          <p:cNvSpPr txBox="1"/>
          <p:nvPr/>
        </p:nvSpPr>
        <p:spPr>
          <a:xfrm>
            <a:off x="1485900" y="1417638"/>
            <a:ext cx="6172200" cy="369332"/>
          </a:xfrm>
          <a:prstGeom prst="rect">
            <a:avLst/>
          </a:prstGeom>
          <a:noFill/>
        </p:spPr>
        <p:txBody>
          <a:bodyPr wrap="square" rtlCol="0">
            <a:spAutoFit/>
          </a:bodyPr>
          <a:lstStyle/>
          <a:p>
            <a:pPr algn="ctr"/>
            <a:r>
              <a:rPr lang="en-US" dirty="0" smtClean="0">
                <a:latin typeface="Georgia"/>
                <a:cs typeface="Georgia"/>
              </a:rPr>
              <a:t>A</a:t>
            </a:r>
            <a:r>
              <a:rPr lang="en-US" dirty="0" smtClean="0">
                <a:latin typeface="Georgia"/>
                <a:cs typeface="Georgia"/>
              </a:rPr>
              <a:t> quick overview </a:t>
            </a:r>
            <a:r>
              <a:rPr lang="en-US" dirty="0" smtClean="0">
                <a:latin typeface="Georgia"/>
                <a:cs typeface="Georgia"/>
              </a:rPr>
              <a:t>of the Vue language.</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Foreign Concepts for the First Time User</a:t>
            </a:r>
            <a:endParaRPr lang="en-US" b="1" dirty="0"/>
          </a:p>
        </p:txBody>
      </p:sp>
      <p:sp>
        <p:nvSpPr>
          <p:cNvPr id="3" name="Content Placeholder 2"/>
          <p:cNvSpPr>
            <a:spLocks noGrp="1"/>
          </p:cNvSpPr>
          <p:nvPr>
            <p:ph idx="1"/>
          </p:nvPr>
        </p:nvSpPr>
        <p:spPr>
          <a:xfrm>
            <a:off x="457200" y="2286000"/>
            <a:ext cx="8229600" cy="3840163"/>
          </a:xfrm>
        </p:spPr>
        <p:txBody>
          <a:bodyPr>
            <a:normAutofit fontScale="70000" lnSpcReduction="20000"/>
          </a:bodyPr>
          <a:lstStyle/>
          <a:p>
            <a:r>
              <a:rPr lang="en-US" dirty="0" smtClean="0"/>
              <a:t>Vue is event driven, the language does not have a flow. (It does not read like regular code – it reads more like a library or a class with main() existing somewhere else.)</a:t>
            </a:r>
          </a:p>
          <a:p>
            <a:r>
              <a:rPr lang="en-US" dirty="0" smtClean="0"/>
              <a:t>The </a:t>
            </a:r>
            <a:r>
              <a:rPr lang="en-US" dirty="0" err="1" smtClean="0"/>
              <a:t>libc</a:t>
            </a:r>
            <a:r>
              <a:rPr lang="en-US" dirty="0" smtClean="0"/>
              <a:t> calls are not what gets called at the system (kernel) layer. (There is no </a:t>
            </a:r>
            <a:r>
              <a:rPr lang="en-US" dirty="0" err="1" smtClean="0"/>
              <a:t>gethostbyname</a:t>
            </a:r>
            <a:r>
              <a:rPr lang="en-US" dirty="0" smtClean="0"/>
              <a:t>() system call.)</a:t>
            </a:r>
          </a:p>
          <a:p>
            <a:r>
              <a:rPr lang="en-US" dirty="0" smtClean="0"/>
              <a:t>What does trace mean? </a:t>
            </a:r>
            <a:r>
              <a:rPr lang="en-US" dirty="0" err="1" smtClean="0"/>
              <a:t>Tenative</a:t>
            </a:r>
            <a:r>
              <a:rPr lang="en-US" dirty="0" smtClean="0"/>
              <a:t> tracing, trace buffers, trace() API, and the trace provider are all kind of confusing.</a:t>
            </a:r>
          </a:p>
          <a:p>
            <a:r>
              <a:rPr lang="en-US" dirty="0" smtClean="0"/>
              <a:t>What is a thread local variable? How is it different than a local (aka: automatic) or a global?</a:t>
            </a:r>
          </a:p>
          <a:p>
            <a:r>
              <a:rPr lang="en-US" dirty="0" smtClean="0"/>
              <a:t>The memory you want is not yours. You need to make a local copy to actually use it.</a:t>
            </a:r>
            <a:endParaRPr lang="en-US" dirty="0"/>
          </a:p>
        </p:txBody>
      </p:sp>
      <p:sp>
        <p:nvSpPr>
          <p:cNvPr id="4" name="TextBox 3"/>
          <p:cNvSpPr txBox="1"/>
          <p:nvPr/>
        </p:nvSpPr>
        <p:spPr>
          <a:xfrm>
            <a:off x="1485900" y="1417638"/>
            <a:ext cx="6172200" cy="646331"/>
          </a:xfrm>
          <a:prstGeom prst="rect">
            <a:avLst/>
          </a:prstGeom>
          <a:noFill/>
        </p:spPr>
        <p:txBody>
          <a:bodyPr wrap="square" rtlCol="0">
            <a:spAutoFit/>
          </a:bodyPr>
          <a:lstStyle/>
          <a:p>
            <a:pPr algn="ctr"/>
            <a:r>
              <a:rPr lang="en-US" dirty="0" smtClean="0">
                <a:latin typeface="Georgia"/>
                <a:cs typeface="Georgia"/>
              </a:rPr>
              <a:t>When first approaching a dynamic tracing utility there are a few concepts that are confusing to the new user.</a:t>
            </a:r>
            <a:endParaRPr lang="en-US" dirty="0">
              <a:latin typeface="Georgia"/>
              <a:cs typeface="Georgi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a:cs typeface="Georgia"/>
              </a:rPr>
              <a:t>Sample Vue Script</a:t>
            </a:r>
            <a:endParaRPr lang="en-US" b="1" dirty="0">
              <a:latin typeface="Georgia"/>
              <a:cs typeface="Georgia"/>
            </a:endParaRPr>
          </a:p>
        </p:txBody>
      </p:sp>
      <p:sp>
        <p:nvSpPr>
          <p:cNvPr id="3" name="Content Placeholder 2"/>
          <p:cNvSpPr>
            <a:spLocks noGrp="1"/>
          </p:cNvSpPr>
          <p:nvPr>
            <p:ph idx="1"/>
          </p:nvPr>
        </p:nvSpPr>
        <p:spPr>
          <a:xfrm>
            <a:off x="457200" y="1417638"/>
            <a:ext cx="8229600" cy="4983162"/>
          </a:xfrm>
          <a:solidFill>
            <a:schemeClr val="tx1">
              <a:lumMod val="95000"/>
              <a:lumOff val="5000"/>
            </a:schemeClr>
          </a:solidFill>
        </p:spPr>
        <p:txBody>
          <a:bodyPr>
            <a:normAutofit/>
          </a:bodyPr>
          <a:lstStyle/>
          <a:p>
            <a:pPr>
              <a:buNone/>
            </a:pPr>
            <a:r>
              <a:rPr lang="en-US" sz="1800" b="1" dirty="0" smtClean="0">
                <a:solidFill>
                  <a:srgbClr val="10EB1C"/>
                </a:solidFill>
                <a:latin typeface="Courier"/>
                <a:cs typeface="Courier"/>
              </a:rPr>
              <a:t>#!/bin/</a:t>
            </a:r>
            <a:r>
              <a:rPr lang="en-US" sz="1800" b="1" dirty="0" err="1" smtClean="0">
                <a:solidFill>
                  <a:srgbClr val="10EB1C"/>
                </a:solidFill>
                <a:latin typeface="Courier"/>
                <a:cs typeface="Courier"/>
              </a:rPr>
              <a:t>probevue</a:t>
            </a:r>
            <a:endParaRPr lang="en-US" sz="1800" b="1" dirty="0" smtClean="0">
              <a:solidFill>
                <a:srgbClr val="10EB1C"/>
              </a:solidFill>
              <a:latin typeface="Courier"/>
              <a:cs typeface="Courier"/>
            </a:endParaRP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 A Vue script to watch </a:t>
            </a:r>
            <a:r>
              <a:rPr lang="en-US" sz="1800" b="1" dirty="0" err="1" smtClean="0">
                <a:solidFill>
                  <a:srgbClr val="10EB1C"/>
                </a:solidFill>
                <a:latin typeface="Courier"/>
                <a:cs typeface="Courier"/>
              </a:rPr>
              <a:t>fork()s</a:t>
            </a:r>
            <a:r>
              <a:rPr lang="en-US" sz="1800" b="1" dirty="0" smtClean="0">
                <a:solidFill>
                  <a:srgbClr val="10EB1C"/>
                </a:solidFill>
                <a:latin typeface="Courier"/>
                <a:cs typeface="Courier"/>
              </a:rPr>
              <a:t> on the system */</a:t>
            </a:r>
          </a:p>
          <a:p>
            <a:pPr>
              <a:buNone/>
            </a:pP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int</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fork(void</a:t>
            </a:r>
            <a:r>
              <a:rPr lang="en-US" sz="1800" b="1" dirty="0" smtClean="0">
                <a:solidFill>
                  <a:srgbClr val="10EB1C"/>
                </a:solidFill>
                <a:latin typeface="Courier"/>
                <a:cs typeface="Courier"/>
              </a:rPr>
              <a:t>);</a:t>
            </a:r>
          </a:p>
          <a:p>
            <a:pPr>
              <a:buNone/>
            </a:pPr>
            <a:endParaRPr lang="en-US" sz="1800" b="1" dirty="0" smtClean="0">
              <a:solidFill>
                <a:srgbClr val="10EB1C"/>
              </a:solidFill>
              <a:latin typeface="Courier"/>
              <a:cs typeface="Courier"/>
            </a:endParaRPr>
          </a:p>
          <a:p>
            <a:pPr>
              <a:buNone/>
            </a:pPr>
            <a:r>
              <a:rPr lang="en-US" sz="1800" b="1" dirty="0" smtClean="0">
                <a:solidFill>
                  <a:srgbClr val="10EB1C"/>
                </a:solidFill>
                <a:latin typeface="Courier"/>
                <a:cs typeface="Courier"/>
              </a:rPr>
              <a:t>@@syscall:*:</a:t>
            </a:r>
            <a:r>
              <a:rPr lang="en-US" sz="1800" b="1" dirty="0" err="1" smtClean="0">
                <a:solidFill>
                  <a:srgbClr val="10EB1C"/>
                </a:solidFill>
                <a:latin typeface="Courier"/>
                <a:cs typeface="Courier"/>
              </a:rPr>
              <a:t>fork:exit</a:t>
            </a:r>
            <a:endParaRPr lang="en-US" sz="1800" b="1" dirty="0" smtClean="0">
              <a:solidFill>
                <a:srgbClr val="10EB1C"/>
              </a:solidFill>
              <a:latin typeface="Courier"/>
              <a:cs typeface="Courier"/>
            </a:endParaRPr>
          </a:p>
          <a:p>
            <a:pPr>
              <a:buNone/>
            </a:pPr>
            <a:r>
              <a:rPr lang="en-US" sz="1800" b="1" dirty="0" err="1" smtClean="0">
                <a:solidFill>
                  <a:srgbClr val="10EB1C"/>
                </a:solidFill>
                <a:latin typeface="Courier"/>
                <a:cs typeface="Courier"/>
              </a:rPr>
              <a:t>when(__rv</a:t>
            </a:r>
            <a:r>
              <a:rPr lang="en-US" sz="1800" b="1" dirty="0" smtClean="0">
                <a:solidFill>
                  <a:srgbClr val="10EB1C"/>
                </a:solidFill>
                <a:latin typeface="Courier"/>
                <a:cs typeface="Courier"/>
              </a:rPr>
              <a:t> &gt; 0)</a:t>
            </a:r>
          </a:p>
          <a:p>
            <a:pPr>
              <a:buNone/>
            </a:pP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printf("%s</a:t>
            </a:r>
            <a:r>
              <a:rPr lang="en-US" sz="1800" b="1" dirty="0" smtClean="0">
                <a:solidFill>
                  <a:srgbClr val="10EB1C"/>
                </a:solidFill>
                <a:latin typeface="Courier"/>
                <a:cs typeface="Courier"/>
              </a:rPr>
              <a:t> (%</a:t>
            </a:r>
            <a:r>
              <a:rPr lang="en-US" sz="1800" b="1" dirty="0" err="1" smtClean="0">
                <a:solidFill>
                  <a:srgbClr val="10EB1C"/>
                </a:solidFill>
                <a:latin typeface="Courier"/>
                <a:cs typeface="Courier"/>
              </a:rPr>
              <a:t>d</a:t>
            </a:r>
            <a:r>
              <a:rPr lang="en-US" sz="1800" b="1" dirty="0" smtClean="0">
                <a:solidFill>
                  <a:srgbClr val="10EB1C"/>
                </a:solidFill>
                <a:latin typeface="Courier"/>
                <a:cs typeface="Courier"/>
              </a:rPr>
              <a:t>) forked PID %</a:t>
            </a:r>
            <a:r>
              <a:rPr lang="en-US" sz="1800" b="1" dirty="0" err="1" smtClean="0">
                <a:solidFill>
                  <a:srgbClr val="10EB1C"/>
                </a:solidFill>
                <a:latin typeface="Courier"/>
                <a:cs typeface="Courier"/>
              </a:rPr>
              <a:t>d\n</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pname</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pid</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          __</a:t>
            </a:r>
            <a:r>
              <a:rPr lang="en-US" sz="1800" b="1" dirty="0" err="1" smtClean="0">
                <a:solidFill>
                  <a:srgbClr val="10EB1C"/>
                </a:solidFill>
                <a:latin typeface="Courier"/>
                <a:cs typeface="Courier"/>
              </a:rPr>
              <a:t>rv</a:t>
            </a:r>
            <a:r>
              <a:rPr lang="en-US" sz="1800" b="1" dirty="0" smtClean="0">
                <a:solidFill>
                  <a:srgbClr val="10EB1C"/>
                </a:solidFill>
                <a:latin typeface="Courier"/>
                <a:cs typeface="Courier"/>
              </a:rPr>
              <a:t>);</a:t>
            </a:r>
          </a:p>
          <a:p>
            <a:pPr>
              <a:buNone/>
            </a:pPr>
            <a:r>
              <a:rPr lang="en-US" sz="1800" b="1" dirty="0" smtClean="0">
                <a:solidFill>
                  <a:srgbClr val="10EB1C"/>
                </a:solidFill>
                <a:latin typeface="Courier"/>
                <a:cs typeface="Courier"/>
              </a:rPr>
              <a:t>}</a:t>
            </a:r>
            <a:endParaRPr lang="en-US" sz="1800" dirty="0">
              <a:solidFill>
                <a:srgbClr val="10EB1C"/>
              </a:solidFill>
              <a:latin typeface="Courier New"/>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6390</TotalTime>
  <Words>10329</Words>
  <Application>Microsoft Macintosh PowerPoint</Application>
  <PresentationFormat>On-screen Show (4:3)</PresentationFormat>
  <Paragraphs>963</Paragraphs>
  <Slides>34</Slides>
  <Notes>34</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Introduction to ProbeVue</vt:lpstr>
      <vt:lpstr>Describing ProbeVue</vt:lpstr>
      <vt:lpstr>How is ProbeVue Different?</vt:lpstr>
      <vt:lpstr>Comparisons to Similar Tools</vt:lpstr>
      <vt:lpstr>Where ProbeVue Fits</vt:lpstr>
      <vt:lpstr>A Nefarious Vue Example</vt:lpstr>
      <vt:lpstr>Understanding Vue</vt:lpstr>
      <vt:lpstr>Foreign Concepts for the First Time User</vt:lpstr>
      <vt:lpstr>Sample Vue Script</vt:lpstr>
      <vt:lpstr>Sample Vue Script</vt:lpstr>
      <vt:lpstr>Sample Vue Script</vt:lpstr>
      <vt:lpstr>Sample Vue Script</vt:lpstr>
      <vt:lpstr>Sample Vue Script</vt:lpstr>
      <vt:lpstr>Sample Vue Script</vt:lpstr>
      <vt:lpstr>Sample Vue Script</vt:lpstr>
      <vt:lpstr>Sample Vue Script</vt:lpstr>
      <vt:lpstr>Sample Vue Script</vt:lpstr>
      <vt:lpstr>Variables</vt:lpstr>
      <vt:lpstr>Variable Scope Demo</vt:lpstr>
      <vt:lpstr>Variable Types &amp; Context</vt:lpstr>
      <vt:lpstr>Kernel Variable Example</vt:lpstr>
      <vt:lpstr>Providers</vt:lpstr>
      <vt:lpstr>Probe Definition Example</vt:lpstr>
      <vt:lpstr>Probe Definition Example</vt:lpstr>
      <vt:lpstr>Probe Definition Example</vt:lpstr>
      <vt:lpstr>Probe Definition Example</vt:lpstr>
      <vt:lpstr>Wildcard with syscallx</vt:lpstr>
      <vt:lpstr>Simple UFT Example</vt:lpstr>
      <vt:lpstr>A Nefarious Vue Example</vt:lpstr>
      <vt:lpstr>Dynamic Tracing Environments Compared</vt:lpstr>
      <vt:lpstr>The Future of ProbeVue</vt:lpstr>
      <vt:lpstr>Tidbits – Items Not Covered</vt:lpstr>
      <vt:lpstr>Personal Observations</vt:lpstr>
      <vt:lpstr>MetaData</vt:lpstr>
    </vt:vector>
  </TitlesOfParts>
  <Manager/>
  <Company>Ergonomic Group</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Introduction to ProbeVue</dc:title>
  <dc:subject/>
  <dc:creator>William Favorite</dc:creator>
  <cp:keywords/>
  <dc:description/>
  <cp:lastModifiedBy>William Favorite</cp:lastModifiedBy>
  <cp:revision>119</cp:revision>
  <cp:lastPrinted>2010-06-22T14:09:15Z</cp:lastPrinted>
  <dcterms:created xsi:type="dcterms:W3CDTF">2010-06-22T13:36:59Z</dcterms:created>
  <dcterms:modified xsi:type="dcterms:W3CDTF">2010-06-22T17:34:12Z</dcterms:modified>
  <cp:category/>
</cp:coreProperties>
</file>